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7" r:id="rId1"/>
  </p:sldMasterIdLst>
  <p:notesMasterIdLst>
    <p:notesMasterId r:id="rId73"/>
  </p:notesMasterIdLst>
  <p:sldIdLst>
    <p:sldId id="256" r:id="rId2"/>
    <p:sldId id="339" r:id="rId3"/>
    <p:sldId id="340" r:id="rId4"/>
    <p:sldId id="414" r:id="rId5"/>
    <p:sldId id="417" r:id="rId6"/>
    <p:sldId id="346" r:id="rId7"/>
    <p:sldId id="418" r:id="rId8"/>
    <p:sldId id="347" r:id="rId9"/>
    <p:sldId id="292" r:id="rId10"/>
    <p:sldId id="332" r:id="rId11"/>
    <p:sldId id="295" r:id="rId12"/>
    <p:sldId id="310" r:id="rId13"/>
    <p:sldId id="349" r:id="rId14"/>
    <p:sldId id="351" r:id="rId15"/>
    <p:sldId id="352" r:id="rId16"/>
    <p:sldId id="403" r:id="rId17"/>
    <p:sldId id="404" r:id="rId18"/>
    <p:sldId id="353" r:id="rId19"/>
    <p:sldId id="354" r:id="rId20"/>
    <p:sldId id="355" r:id="rId21"/>
    <p:sldId id="356" r:id="rId22"/>
    <p:sldId id="358" r:id="rId23"/>
    <p:sldId id="357" r:id="rId24"/>
    <p:sldId id="419" r:id="rId25"/>
    <p:sldId id="362" r:id="rId26"/>
    <p:sldId id="405" r:id="rId27"/>
    <p:sldId id="363" r:id="rId28"/>
    <p:sldId id="364" r:id="rId29"/>
    <p:sldId id="365" r:id="rId30"/>
    <p:sldId id="366" r:id="rId31"/>
    <p:sldId id="367" r:id="rId32"/>
    <p:sldId id="410" r:id="rId33"/>
    <p:sldId id="406" r:id="rId34"/>
    <p:sldId id="407" r:id="rId35"/>
    <p:sldId id="368" r:id="rId36"/>
    <p:sldId id="415" r:id="rId37"/>
    <p:sldId id="416" r:id="rId38"/>
    <p:sldId id="369" r:id="rId39"/>
    <p:sldId id="371" r:id="rId40"/>
    <p:sldId id="372" r:id="rId41"/>
    <p:sldId id="373" r:id="rId42"/>
    <p:sldId id="374" r:id="rId43"/>
    <p:sldId id="375" r:id="rId44"/>
    <p:sldId id="376" r:id="rId45"/>
    <p:sldId id="377" r:id="rId46"/>
    <p:sldId id="378" r:id="rId47"/>
    <p:sldId id="379" r:id="rId48"/>
    <p:sldId id="380" r:id="rId49"/>
    <p:sldId id="381" r:id="rId50"/>
    <p:sldId id="382" r:id="rId51"/>
    <p:sldId id="383" r:id="rId52"/>
    <p:sldId id="384" r:id="rId53"/>
    <p:sldId id="413" r:id="rId54"/>
    <p:sldId id="426" r:id="rId55"/>
    <p:sldId id="427" r:id="rId56"/>
    <p:sldId id="385" r:id="rId57"/>
    <p:sldId id="386" r:id="rId58"/>
    <p:sldId id="387" r:id="rId59"/>
    <p:sldId id="388" r:id="rId60"/>
    <p:sldId id="389" r:id="rId61"/>
    <p:sldId id="401" r:id="rId62"/>
    <p:sldId id="402" r:id="rId63"/>
    <p:sldId id="391" r:id="rId64"/>
    <p:sldId id="420" r:id="rId65"/>
    <p:sldId id="421" r:id="rId66"/>
    <p:sldId id="422" r:id="rId67"/>
    <p:sldId id="423" r:id="rId68"/>
    <p:sldId id="425" r:id="rId69"/>
    <p:sldId id="424" r:id="rId70"/>
    <p:sldId id="394" r:id="rId71"/>
    <p:sldId id="395" r:id="rId72"/>
  </p:sldIdLst>
  <p:sldSz cx="9144000" cy="5143500" type="screen16x9"/>
  <p:notesSz cx="6858000" cy="9144000"/>
  <p:embeddedFontLst>
    <p:embeddedFont>
      <p:font typeface="Verdana" panose="020B0604030504040204" pitchFamily="34" charset="0"/>
      <p:regular r:id="rId74"/>
      <p:bold r:id="rId75"/>
      <p:italic r:id="rId76"/>
      <p:boldItalic r:id="rId77"/>
    </p:embeddedFont>
    <p:embeddedFont>
      <p:font typeface="Calibri" panose="020F0502020204030204" pitchFamily="34" charset="0"/>
      <p:regular r:id="rId78"/>
      <p:bold r:id="rId79"/>
      <p:italic r:id="rId80"/>
      <p:boldItalic r:id="rId81"/>
    </p:embeddedFont>
    <p:embeddedFont>
      <p:font typeface="Cambria" panose="02040503050406030204" pitchFamily="18" charset="0"/>
      <p:regular r:id="rId82"/>
      <p:bold r:id="rId83"/>
      <p:italic r:id="rId84"/>
      <p:boldItalic r:id="rId85"/>
    </p:embeddedFont>
    <p:embeddedFont>
      <p:font typeface="ＭＳ Ｐゴシック" panose="020B0600070205080204" pitchFamily="34" charset="-128"/>
      <p:regular r:id="rId86"/>
    </p:embeddedFont>
    <p:embeddedFont>
      <p:font typeface="Rockwell" panose="02060603020205020403" pitchFamily="18" charset="0"/>
      <p:regular r:id="rId87"/>
      <p:bold r:id="rId88"/>
      <p:italic r:id="rId89"/>
      <p:boldItalic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8004"/>
    <a:srgbClr val="FCA304"/>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C4736EF-B247-40E9-99D8-7BE3D6193753}">
  <a:tblStyle styleId="{AC4736EF-B247-40E9-99D8-7BE3D6193753}" styleName="Table_0">
    <a:wholeTbl>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70513" autoAdjust="0"/>
  </p:normalViewPr>
  <p:slideViewPr>
    <p:cSldViewPr>
      <p:cViewPr varScale="1">
        <p:scale>
          <a:sx n="92" d="100"/>
          <a:sy n="92" d="100"/>
        </p:scale>
        <p:origin x="1224" y="7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3.fntdata"/><Relationship Id="rId84" Type="http://schemas.openxmlformats.org/officeDocument/2006/relationships/font" Target="fonts/font11.fntdata"/><Relationship Id="rId89"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1.fntdata"/><Relationship Id="rId79" Type="http://schemas.openxmlformats.org/officeDocument/2006/relationships/font" Target="fonts/font6.fntdata"/><Relationship Id="rId87" Type="http://schemas.openxmlformats.org/officeDocument/2006/relationships/font" Target="fonts/font14.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9.fntdata"/><Relationship Id="rId90" Type="http://schemas.openxmlformats.org/officeDocument/2006/relationships/font" Target="fonts/font1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7.fntdata"/><Relationship Id="rId85" Type="http://schemas.openxmlformats.org/officeDocument/2006/relationships/font" Target="fonts/font12.fntdata"/><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font" Target="fonts/font15.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font" Target="fonts/font13.fntdata"/><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EDB015-3817-42DB-8FDD-B01DAB6C9CBD}" type="doc">
      <dgm:prSet loTypeId="urn:microsoft.com/office/officeart/2008/layout/AlternatingHexagons" loCatId="list" qsTypeId="urn:microsoft.com/office/officeart/2005/8/quickstyle/simple1" qsCatId="simple" csTypeId="urn:microsoft.com/office/officeart/2005/8/colors/accent1_2" csCatId="accent1" phldr="1"/>
      <dgm:spPr/>
      <dgm:t>
        <a:bodyPr/>
        <a:lstStyle/>
        <a:p>
          <a:endParaRPr lang="en-IN"/>
        </a:p>
      </dgm:t>
    </dgm:pt>
    <dgm:pt modelId="{9B28B6EB-F006-49D9-A27C-2A7CA1D1B186}">
      <dgm:prSet phldrT="[Text]"/>
      <dgm:spPr/>
      <dgm:t>
        <a:bodyPr/>
        <a:lstStyle/>
        <a:p>
          <a:r>
            <a:rPr lang="en-IN" dirty="0"/>
            <a:t>2</a:t>
          </a:r>
        </a:p>
      </dgm:t>
    </dgm:pt>
    <dgm:pt modelId="{FDF8DB41-D53E-483C-BE86-32DCA9382450}" type="parTrans" cxnId="{078EA09E-EDCC-4FB3-B62F-D7C4C4CD950B}">
      <dgm:prSet/>
      <dgm:spPr/>
      <dgm:t>
        <a:bodyPr/>
        <a:lstStyle/>
        <a:p>
          <a:endParaRPr lang="en-IN"/>
        </a:p>
      </dgm:t>
    </dgm:pt>
    <dgm:pt modelId="{81989C3E-F573-4133-BC48-E34DBE2F5910}" type="sibTrans" cxnId="{078EA09E-EDCC-4FB3-B62F-D7C4C4CD950B}">
      <dgm:prSet/>
      <dgm:spPr/>
      <dgm:t>
        <a:bodyPr/>
        <a:lstStyle/>
        <a:p>
          <a:r>
            <a:rPr lang="en-IN" dirty="0"/>
            <a:t>1</a:t>
          </a:r>
        </a:p>
      </dgm:t>
    </dgm:pt>
    <dgm:pt modelId="{E56FCB43-B407-4557-B880-6A145FC5EDD0}">
      <dgm:prSet phldrT="[Text]" custT="1"/>
      <dgm:spPr/>
      <dgm:t>
        <a:bodyPr/>
        <a:lstStyle/>
        <a:p>
          <a:endParaRPr lang="en-IN" sz="1200" b="1" dirty="0"/>
        </a:p>
      </dgm:t>
    </dgm:pt>
    <dgm:pt modelId="{A3E207B3-0878-43C3-B2A5-A252895A6842}" type="parTrans" cxnId="{19E720E0-8E50-4BB1-9C8F-53F18EEECADD}">
      <dgm:prSet/>
      <dgm:spPr/>
      <dgm:t>
        <a:bodyPr/>
        <a:lstStyle/>
        <a:p>
          <a:endParaRPr lang="en-IN"/>
        </a:p>
      </dgm:t>
    </dgm:pt>
    <dgm:pt modelId="{CB3C1776-4EA3-4452-89AC-F6A77DE5B9C2}" type="sibTrans" cxnId="{19E720E0-8E50-4BB1-9C8F-53F18EEECADD}">
      <dgm:prSet/>
      <dgm:spPr/>
      <dgm:t>
        <a:bodyPr/>
        <a:lstStyle/>
        <a:p>
          <a:r>
            <a:rPr lang="en-IN" dirty="0"/>
            <a:t>3</a:t>
          </a:r>
        </a:p>
      </dgm:t>
    </dgm:pt>
    <dgm:pt modelId="{4CD22A94-2AB5-4D27-BF5C-953178751781}">
      <dgm:prSet phldrT="[Text]"/>
      <dgm:spPr/>
      <dgm:t>
        <a:bodyPr/>
        <a:lstStyle/>
        <a:p>
          <a:r>
            <a:rPr lang="en-IN" dirty="0"/>
            <a:t>4</a:t>
          </a:r>
        </a:p>
      </dgm:t>
    </dgm:pt>
    <dgm:pt modelId="{95521803-5230-4A69-B3B6-6D9464D366BC}" type="parTrans" cxnId="{A26C49BF-02D0-4DAB-89C6-94E22A66D7F2}">
      <dgm:prSet/>
      <dgm:spPr/>
      <dgm:t>
        <a:bodyPr/>
        <a:lstStyle/>
        <a:p>
          <a:endParaRPr lang="en-IN"/>
        </a:p>
      </dgm:t>
    </dgm:pt>
    <dgm:pt modelId="{7B9BCCAF-582C-4F98-9E02-D914B57119B0}" type="sibTrans" cxnId="{A26C49BF-02D0-4DAB-89C6-94E22A66D7F2}">
      <dgm:prSet/>
      <dgm:spPr/>
      <dgm:t>
        <a:bodyPr/>
        <a:lstStyle/>
        <a:p>
          <a:r>
            <a:rPr lang="en-IN" dirty="0"/>
            <a:t>5</a:t>
          </a:r>
        </a:p>
      </dgm:t>
    </dgm:pt>
    <dgm:pt modelId="{2F31B75D-E840-42B7-9731-1136CA9AE0FC}" type="pres">
      <dgm:prSet presAssocID="{16EDB015-3817-42DB-8FDD-B01DAB6C9CBD}" presName="Name0" presStyleCnt="0">
        <dgm:presLayoutVars>
          <dgm:chMax/>
          <dgm:chPref/>
          <dgm:dir/>
          <dgm:animLvl val="lvl"/>
        </dgm:presLayoutVars>
      </dgm:prSet>
      <dgm:spPr/>
      <dgm:t>
        <a:bodyPr/>
        <a:lstStyle/>
        <a:p>
          <a:endParaRPr lang="en-US"/>
        </a:p>
      </dgm:t>
    </dgm:pt>
    <dgm:pt modelId="{4FF79448-E04A-4E8C-B23B-5E3FB42A96CA}" type="pres">
      <dgm:prSet presAssocID="{9B28B6EB-F006-49D9-A27C-2A7CA1D1B186}" presName="composite" presStyleCnt="0"/>
      <dgm:spPr/>
    </dgm:pt>
    <dgm:pt modelId="{3F7CA546-C0DF-45CD-A0D5-93B7EC4D6B81}" type="pres">
      <dgm:prSet presAssocID="{9B28B6EB-F006-49D9-A27C-2A7CA1D1B186}" presName="Parent1" presStyleLbl="node1" presStyleIdx="0" presStyleCnt="6">
        <dgm:presLayoutVars>
          <dgm:chMax val="1"/>
          <dgm:chPref val="1"/>
          <dgm:bulletEnabled val="1"/>
        </dgm:presLayoutVars>
      </dgm:prSet>
      <dgm:spPr/>
      <dgm:t>
        <a:bodyPr/>
        <a:lstStyle/>
        <a:p>
          <a:endParaRPr lang="en-US"/>
        </a:p>
      </dgm:t>
    </dgm:pt>
    <dgm:pt modelId="{0C00C33B-289C-43C3-9B5F-4C6D50F7B6FC}" type="pres">
      <dgm:prSet presAssocID="{9B28B6EB-F006-49D9-A27C-2A7CA1D1B186}" presName="Childtext1" presStyleLbl="revTx" presStyleIdx="0" presStyleCnt="3">
        <dgm:presLayoutVars>
          <dgm:chMax val="0"/>
          <dgm:chPref val="0"/>
          <dgm:bulletEnabled val="1"/>
        </dgm:presLayoutVars>
      </dgm:prSet>
      <dgm:spPr/>
    </dgm:pt>
    <dgm:pt modelId="{C22F0E63-9834-43EF-B16E-9803B78FDB4A}" type="pres">
      <dgm:prSet presAssocID="{9B28B6EB-F006-49D9-A27C-2A7CA1D1B186}" presName="BalanceSpacing" presStyleCnt="0"/>
      <dgm:spPr/>
    </dgm:pt>
    <dgm:pt modelId="{BAC04C6A-75DC-4C8E-BED5-3F37162CB6EA}" type="pres">
      <dgm:prSet presAssocID="{9B28B6EB-F006-49D9-A27C-2A7CA1D1B186}" presName="BalanceSpacing1" presStyleCnt="0"/>
      <dgm:spPr/>
    </dgm:pt>
    <dgm:pt modelId="{901F283E-7B80-4959-80EE-D83C5FAACA7F}" type="pres">
      <dgm:prSet presAssocID="{81989C3E-F573-4133-BC48-E34DBE2F5910}" presName="Accent1Text" presStyleLbl="node1" presStyleIdx="1" presStyleCnt="6"/>
      <dgm:spPr/>
      <dgm:t>
        <a:bodyPr/>
        <a:lstStyle/>
        <a:p>
          <a:endParaRPr lang="en-US"/>
        </a:p>
      </dgm:t>
    </dgm:pt>
    <dgm:pt modelId="{4194EE0E-177D-4152-A782-F1AF4524B176}" type="pres">
      <dgm:prSet presAssocID="{81989C3E-F573-4133-BC48-E34DBE2F5910}" presName="spaceBetweenRectangles" presStyleCnt="0"/>
      <dgm:spPr/>
    </dgm:pt>
    <dgm:pt modelId="{D5CC4105-B087-4287-BBAF-C38E55880EB4}" type="pres">
      <dgm:prSet presAssocID="{E56FCB43-B407-4557-B880-6A145FC5EDD0}" presName="composite" presStyleCnt="0"/>
      <dgm:spPr/>
    </dgm:pt>
    <dgm:pt modelId="{002322AB-FCD0-4B75-A509-02C4FD23A40F}" type="pres">
      <dgm:prSet presAssocID="{E56FCB43-B407-4557-B880-6A145FC5EDD0}" presName="Parent1" presStyleLbl="node1" presStyleIdx="2" presStyleCnt="6">
        <dgm:presLayoutVars>
          <dgm:chMax val="1"/>
          <dgm:chPref val="1"/>
          <dgm:bulletEnabled val="1"/>
        </dgm:presLayoutVars>
      </dgm:prSet>
      <dgm:spPr/>
      <dgm:t>
        <a:bodyPr/>
        <a:lstStyle/>
        <a:p>
          <a:endParaRPr lang="en-US"/>
        </a:p>
      </dgm:t>
    </dgm:pt>
    <dgm:pt modelId="{429D14FC-A81F-4E17-9452-7B34676ADCC4}" type="pres">
      <dgm:prSet presAssocID="{E56FCB43-B407-4557-B880-6A145FC5EDD0}" presName="Childtext1" presStyleLbl="revTx" presStyleIdx="1" presStyleCnt="3">
        <dgm:presLayoutVars>
          <dgm:chMax val="0"/>
          <dgm:chPref val="0"/>
          <dgm:bulletEnabled val="1"/>
        </dgm:presLayoutVars>
      </dgm:prSet>
      <dgm:spPr/>
    </dgm:pt>
    <dgm:pt modelId="{FEB81C39-978D-4EEB-8671-7CD49FEFD1EE}" type="pres">
      <dgm:prSet presAssocID="{E56FCB43-B407-4557-B880-6A145FC5EDD0}" presName="BalanceSpacing" presStyleCnt="0"/>
      <dgm:spPr/>
    </dgm:pt>
    <dgm:pt modelId="{43AC21D0-C773-401F-AE93-CEA18E6351CC}" type="pres">
      <dgm:prSet presAssocID="{E56FCB43-B407-4557-B880-6A145FC5EDD0}" presName="BalanceSpacing1" presStyleCnt="0"/>
      <dgm:spPr/>
    </dgm:pt>
    <dgm:pt modelId="{703531DC-6ED0-4D8B-AF9D-0E68422C9922}" type="pres">
      <dgm:prSet presAssocID="{CB3C1776-4EA3-4452-89AC-F6A77DE5B9C2}" presName="Accent1Text" presStyleLbl="node1" presStyleIdx="3" presStyleCnt="6"/>
      <dgm:spPr/>
      <dgm:t>
        <a:bodyPr/>
        <a:lstStyle/>
        <a:p>
          <a:endParaRPr lang="en-US"/>
        </a:p>
      </dgm:t>
    </dgm:pt>
    <dgm:pt modelId="{75FFD7B6-2A97-4B18-ABC9-DF253FEAFDF9}" type="pres">
      <dgm:prSet presAssocID="{CB3C1776-4EA3-4452-89AC-F6A77DE5B9C2}" presName="spaceBetweenRectangles" presStyleCnt="0"/>
      <dgm:spPr/>
    </dgm:pt>
    <dgm:pt modelId="{C98F17D3-6C69-4E38-9531-5CF63F42FFF2}" type="pres">
      <dgm:prSet presAssocID="{4CD22A94-2AB5-4D27-BF5C-953178751781}" presName="composite" presStyleCnt="0"/>
      <dgm:spPr/>
    </dgm:pt>
    <dgm:pt modelId="{58DDD145-0051-46A3-8C2F-C23F9B5971FD}" type="pres">
      <dgm:prSet presAssocID="{4CD22A94-2AB5-4D27-BF5C-953178751781}" presName="Parent1" presStyleLbl="node1" presStyleIdx="4" presStyleCnt="6">
        <dgm:presLayoutVars>
          <dgm:chMax val="1"/>
          <dgm:chPref val="1"/>
          <dgm:bulletEnabled val="1"/>
        </dgm:presLayoutVars>
      </dgm:prSet>
      <dgm:spPr/>
      <dgm:t>
        <a:bodyPr/>
        <a:lstStyle/>
        <a:p>
          <a:endParaRPr lang="en-US"/>
        </a:p>
      </dgm:t>
    </dgm:pt>
    <dgm:pt modelId="{2A19AEB9-D1B2-4E2D-B067-585CA1FBCC31}" type="pres">
      <dgm:prSet presAssocID="{4CD22A94-2AB5-4D27-BF5C-953178751781}" presName="Childtext1" presStyleLbl="revTx" presStyleIdx="2" presStyleCnt="3">
        <dgm:presLayoutVars>
          <dgm:chMax val="0"/>
          <dgm:chPref val="0"/>
          <dgm:bulletEnabled val="1"/>
        </dgm:presLayoutVars>
      </dgm:prSet>
      <dgm:spPr/>
    </dgm:pt>
    <dgm:pt modelId="{FFC05083-AC17-4B39-B7DF-2E9AFA16F60D}" type="pres">
      <dgm:prSet presAssocID="{4CD22A94-2AB5-4D27-BF5C-953178751781}" presName="BalanceSpacing" presStyleCnt="0"/>
      <dgm:spPr/>
    </dgm:pt>
    <dgm:pt modelId="{54DB2D96-B2EA-48D4-9675-2716457A5779}" type="pres">
      <dgm:prSet presAssocID="{4CD22A94-2AB5-4D27-BF5C-953178751781}" presName="BalanceSpacing1" presStyleCnt="0"/>
      <dgm:spPr/>
    </dgm:pt>
    <dgm:pt modelId="{8B6FB0F0-8DC6-4377-885C-CC1A951CD862}" type="pres">
      <dgm:prSet presAssocID="{7B9BCCAF-582C-4F98-9E02-D914B57119B0}" presName="Accent1Text" presStyleLbl="node1" presStyleIdx="5" presStyleCnt="6"/>
      <dgm:spPr/>
      <dgm:t>
        <a:bodyPr/>
        <a:lstStyle/>
        <a:p>
          <a:endParaRPr lang="en-US"/>
        </a:p>
      </dgm:t>
    </dgm:pt>
  </dgm:ptLst>
  <dgm:cxnLst>
    <dgm:cxn modelId="{84F028B3-9303-49CE-899D-665DE4562400}" type="presOf" srcId="{CB3C1776-4EA3-4452-89AC-F6A77DE5B9C2}" destId="{703531DC-6ED0-4D8B-AF9D-0E68422C9922}" srcOrd="0" destOrd="0" presId="urn:microsoft.com/office/officeart/2008/layout/AlternatingHexagons"/>
    <dgm:cxn modelId="{078EA09E-EDCC-4FB3-B62F-D7C4C4CD950B}" srcId="{16EDB015-3817-42DB-8FDD-B01DAB6C9CBD}" destId="{9B28B6EB-F006-49D9-A27C-2A7CA1D1B186}" srcOrd="0" destOrd="0" parTransId="{FDF8DB41-D53E-483C-BE86-32DCA9382450}" sibTransId="{81989C3E-F573-4133-BC48-E34DBE2F5910}"/>
    <dgm:cxn modelId="{0FE4D8D8-E582-48C7-9032-A4CF670BE231}" type="presOf" srcId="{E56FCB43-B407-4557-B880-6A145FC5EDD0}" destId="{002322AB-FCD0-4B75-A509-02C4FD23A40F}" srcOrd="0" destOrd="0" presId="urn:microsoft.com/office/officeart/2008/layout/AlternatingHexagons"/>
    <dgm:cxn modelId="{6EF0FC39-8BEF-4D8D-A013-A93356BB592A}" type="presOf" srcId="{7B9BCCAF-582C-4F98-9E02-D914B57119B0}" destId="{8B6FB0F0-8DC6-4377-885C-CC1A951CD862}" srcOrd="0" destOrd="0" presId="urn:microsoft.com/office/officeart/2008/layout/AlternatingHexagons"/>
    <dgm:cxn modelId="{69D4F472-4375-4D82-9490-FE42806A3959}" type="presOf" srcId="{16EDB015-3817-42DB-8FDD-B01DAB6C9CBD}" destId="{2F31B75D-E840-42B7-9731-1136CA9AE0FC}" srcOrd="0" destOrd="0" presId="urn:microsoft.com/office/officeart/2008/layout/AlternatingHexagons"/>
    <dgm:cxn modelId="{D67B4A3A-872C-437E-8F06-6F33B4E12748}" type="presOf" srcId="{9B28B6EB-F006-49D9-A27C-2A7CA1D1B186}" destId="{3F7CA546-C0DF-45CD-A0D5-93B7EC4D6B81}" srcOrd="0" destOrd="0" presId="urn:microsoft.com/office/officeart/2008/layout/AlternatingHexagons"/>
    <dgm:cxn modelId="{19E720E0-8E50-4BB1-9C8F-53F18EEECADD}" srcId="{16EDB015-3817-42DB-8FDD-B01DAB6C9CBD}" destId="{E56FCB43-B407-4557-B880-6A145FC5EDD0}" srcOrd="1" destOrd="0" parTransId="{A3E207B3-0878-43C3-B2A5-A252895A6842}" sibTransId="{CB3C1776-4EA3-4452-89AC-F6A77DE5B9C2}"/>
    <dgm:cxn modelId="{E06BFCB4-CECC-40DC-B68A-3025A3739798}" type="presOf" srcId="{4CD22A94-2AB5-4D27-BF5C-953178751781}" destId="{58DDD145-0051-46A3-8C2F-C23F9B5971FD}" srcOrd="0" destOrd="0" presId="urn:microsoft.com/office/officeart/2008/layout/AlternatingHexagons"/>
    <dgm:cxn modelId="{A8DF1032-4F10-4D7F-AD07-1E54D9975F86}" type="presOf" srcId="{81989C3E-F573-4133-BC48-E34DBE2F5910}" destId="{901F283E-7B80-4959-80EE-D83C5FAACA7F}" srcOrd="0" destOrd="0" presId="urn:microsoft.com/office/officeart/2008/layout/AlternatingHexagons"/>
    <dgm:cxn modelId="{A26C49BF-02D0-4DAB-89C6-94E22A66D7F2}" srcId="{16EDB015-3817-42DB-8FDD-B01DAB6C9CBD}" destId="{4CD22A94-2AB5-4D27-BF5C-953178751781}" srcOrd="2" destOrd="0" parTransId="{95521803-5230-4A69-B3B6-6D9464D366BC}" sibTransId="{7B9BCCAF-582C-4F98-9E02-D914B57119B0}"/>
    <dgm:cxn modelId="{1B414626-412F-4049-B991-6EF07F514551}" type="presParOf" srcId="{2F31B75D-E840-42B7-9731-1136CA9AE0FC}" destId="{4FF79448-E04A-4E8C-B23B-5E3FB42A96CA}" srcOrd="0" destOrd="0" presId="urn:microsoft.com/office/officeart/2008/layout/AlternatingHexagons"/>
    <dgm:cxn modelId="{F4F4AB99-2401-4AB9-A5D0-8227222C4E80}" type="presParOf" srcId="{4FF79448-E04A-4E8C-B23B-5E3FB42A96CA}" destId="{3F7CA546-C0DF-45CD-A0D5-93B7EC4D6B81}" srcOrd="0" destOrd="0" presId="urn:microsoft.com/office/officeart/2008/layout/AlternatingHexagons"/>
    <dgm:cxn modelId="{95469C37-39D5-46CF-AFA1-F48A63C3E1EC}" type="presParOf" srcId="{4FF79448-E04A-4E8C-B23B-5E3FB42A96CA}" destId="{0C00C33B-289C-43C3-9B5F-4C6D50F7B6FC}" srcOrd="1" destOrd="0" presId="urn:microsoft.com/office/officeart/2008/layout/AlternatingHexagons"/>
    <dgm:cxn modelId="{27F065BE-8DBD-4516-B509-9F3E13E78178}" type="presParOf" srcId="{4FF79448-E04A-4E8C-B23B-5E3FB42A96CA}" destId="{C22F0E63-9834-43EF-B16E-9803B78FDB4A}" srcOrd="2" destOrd="0" presId="urn:microsoft.com/office/officeart/2008/layout/AlternatingHexagons"/>
    <dgm:cxn modelId="{2571AB35-7516-4C04-8CBA-A6C01254A771}" type="presParOf" srcId="{4FF79448-E04A-4E8C-B23B-5E3FB42A96CA}" destId="{BAC04C6A-75DC-4C8E-BED5-3F37162CB6EA}" srcOrd="3" destOrd="0" presId="urn:microsoft.com/office/officeart/2008/layout/AlternatingHexagons"/>
    <dgm:cxn modelId="{887BFC39-8E1D-43E1-BC80-55E96DBD10DA}" type="presParOf" srcId="{4FF79448-E04A-4E8C-B23B-5E3FB42A96CA}" destId="{901F283E-7B80-4959-80EE-D83C5FAACA7F}" srcOrd="4" destOrd="0" presId="urn:microsoft.com/office/officeart/2008/layout/AlternatingHexagons"/>
    <dgm:cxn modelId="{19938A64-5329-41AF-BE2E-300596D75967}" type="presParOf" srcId="{2F31B75D-E840-42B7-9731-1136CA9AE0FC}" destId="{4194EE0E-177D-4152-A782-F1AF4524B176}" srcOrd="1" destOrd="0" presId="urn:microsoft.com/office/officeart/2008/layout/AlternatingHexagons"/>
    <dgm:cxn modelId="{E4FE7521-F586-4229-855F-31153434CD13}" type="presParOf" srcId="{2F31B75D-E840-42B7-9731-1136CA9AE0FC}" destId="{D5CC4105-B087-4287-BBAF-C38E55880EB4}" srcOrd="2" destOrd="0" presId="urn:microsoft.com/office/officeart/2008/layout/AlternatingHexagons"/>
    <dgm:cxn modelId="{46C071C0-46C5-43C9-9426-425540C2E7AA}" type="presParOf" srcId="{D5CC4105-B087-4287-BBAF-C38E55880EB4}" destId="{002322AB-FCD0-4B75-A509-02C4FD23A40F}" srcOrd="0" destOrd="0" presId="urn:microsoft.com/office/officeart/2008/layout/AlternatingHexagons"/>
    <dgm:cxn modelId="{F73C8422-33F2-4A4A-9791-EA2C983EBBF2}" type="presParOf" srcId="{D5CC4105-B087-4287-BBAF-C38E55880EB4}" destId="{429D14FC-A81F-4E17-9452-7B34676ADCC4}" srcOrd="1" destOrd="0" presId="urn:microsoft.com/office/officeart/2008/layout/AlternatingHexagons"/>
    <dgm:cxn modelId="{DEBC21C1-E265-4AFB-9FE3-FC5F6DF949D5}" type="presParOf" srcId="{D5CC4105-B087-4287-BBAF-C38E55880EB4}" destId="{FEB81C39-978D-4EEB-8671-7CD49FEFD1EE}" srcOrd="2" destOrd="0" presId="urn:microsoft.com/office/officeart/2008/layout/AlternatingHexagons"/>
    <dgm:cxn modelId="{9C487BDA-90AC-477B-8B36-16A540A2C249}" type="presParOf" srcId="{D5CC4105-B087-4287-BBAF-C38E55880EB4}" destId="{43AC21D0-C773-401F-AE93-CEA18E6351CC}" srcOrd="3" destOrd="0" presId="urn:microsoft.com/office/officeart/2008/layout/AlternatingHexagons"/>
    <dgm:cxn modelId="{F9D47754-8E06-4572-B182-4F3B08BCA614}" type="presParOf" srcId="{D5CC4105-B087-4287-BBAF-C38E55880EB4}" destId="{703531DC-6ED0-4D8B-AF9D-0E68422C9922}" srcOrd="4" destOrd="0" presId="urn:microsoft.com/office/officeart/2008/layout/AlternatingHexagons"/>
    <dgm:cxn modelId="{13916ABE-6DB9-4A98-9412-69BD72B0955A}" type="presParOf" srcId="{2F31B75D-E840-42B7-9731-1136CA9AE0FC}" destId="{75FFD7B6-2A97-4B18-ABC9-DF253FEAFDF9}" srcOrd="3" destOrd="0" presId="urn:microsoft.com/office/officeart/2008/layout/AlternatingHexagons"/>
    <dgm:cxn modelId="{C10538F7-D455-484F-9768-A23F34726F3B}" type="presParOf" srcId="{2F31B75D-E840-42B7-9731-1136CA9AE0FC}" destId="{C98F17D3-6C69-4E38-9531-5CF63F42FFF2}" srcOrd="4" destOrd="0" presId="urn:microsoft.com/office/officeart/2008/layout/AlternatingHexagons"/>
    <dgm:cxn modelId="{F7EDFABD-0194-4F2B-ABDD-CDCCD75795B6}" type="presParOf" srcId="{C98F17D3-6C69-4E38-9531-5CF63F42FFF2}" destId="{58DDD145-0051-46A3-8C2F-C23F9B5971FD}" srcOrd="0" destOrd="0" presId="urn:microsoft.com/office/officeart/2008/layout/AlternatingHexagons"/>
    <dgm:cxn modelId="{9C34B501-17B2-4FAB-99C8-BEA2A368BE84}" type="presParOf" srcId="{C98F17D3-6C69-4E38-9531-5CF63F42FFF2}" destId="{2A19AEB9-D1B2-4E2D-B067-585CA1FBCC31}" srcOrd="1" destOrd="0" presId="urn:microsoft.com/office/officeart/2008/layout/AlternatingHexagons"/>
    <dgm:cxn modelId="{139C1234-B1F6-43B9-ACA9-8D260C0EDDAD}" type="presParOf" srcId="{C98F17D3-6C69-4E38-9531-5CF63F42FFF2}" destId="{FFC05083-AC17-4B39-B7DF-2E9AFA16F60D}" srcOrd="2" destOrd="0" presId="urn:microsoft.com/office/officeart/2008/layout/AlternatingHexagons"/>
    <dgm:cxn modelId="{EDE4CBB9-CFBE-45D8-A12F-EC9FBF6DA1BE}" type="presParOf" srcId="{C98F17D3-6C69-4E38-9531-5CF63F42FFF2}" destId="{54DB2D96-B2EA-48D4-9675-2716457A5779}" srcOrd="3" destOrd="0" presId="urn:microsoft.com/office/officeart/2008/layout/AlternatingHexagons"/>
    <dgm:cxn modelId="{0B056CA7-1B74-41A7-B98C-B349EEF51656}" type="presParOf" srcId="{C98F17D3-6C69-4E38-9531-5CF63F42FFF2}" destId="{8B6FB0F0-8DC6-4377-885C-CC1A951CD862}" srcOrd="4" destOrd="0" presId="urn:microsoft.com/office/officeart/2008/layout/AlternatingHexagon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FE12A8-D946-4E95-95C1-F280959EE2B8}" type="doc">
      <dgm:prSet loTypeId="urn:microsoft.com/office/officeart/2005/8/layout/target3" loCatId="relationship" qsTypeId="urn:microsoft.com/office/officeart/2005/8/quickstyle/3d1" qsCatId="3D" csTypeId="urn:microsoft.com/office/officeart/2005/8/colors/accent1_2" csCatId="accent1" phldr="1"/>
      <dgm:spPr/>
      <dgm:t>
        <a:bodyPr/>
        <a:lstStyle/>
        <a:p>
          <a:endParaRPr lang="en-IN"/>
        </a:p>
      </dgm:t>
    </dgm:pt>
    <dgm:pt modelId="{679AF781-DDEE-4CCC-92BA-888B60B687FA}">
      <dgm:prSet/>
      <dgm:spPr/>
      <dgm:t>
        <a:bodyPr/>
        <a:lstStyle/>
        <a:p>
          <a:pPr rtl="0"/>
          <a:r>
            <a:rPr lang="en-US" b="0" i="0"/>
            <a:t>Election Petitions can be filed within 45 days of result declaration</a:t>
          </a:r>
          <a:endParaRPr lang="en-IN"/>
        </a:p>
      </dgm:t>
    </dgm:pt>
    <dgm:pt modelId="{FFF67922-61E3-4D1A-8E46-187195E8E8EE}" type="parTrans" cxnId="{24AE79FD-5033-4364-80D7-5AA4CC35AB51}">
      <dgm:prSet/>
      <dgm:spPr/>
      <dgm:t>
        <a:bodyPr/>
        <a:lstStyle/>
        <a:p>
          <a:endParaRPr lang="en-IN"/>
        </a:p>
      </dgm:t>
    </dgm:pt>
    <dgm:pt modelId="{187670FB-6FEA-468E-85C5-583D07D87E89}" type="sibTrans" cxnId="{24AE79FD-5033-4364-80D7-5AA4CC35AB51}">
      <dgm:prSet/>
      <dgm:spPr/>
      <dgm:t>
        <a:bodyPr/>
        <a:lstStyle/>
        <a:p>
          <a:endParaRPr lang="en-IN"/>
        </a:p>
      </dgm:t>
    </dgm:pt>
    <dgm:pt modelId="{7F9D8F01-09A3-43C7-AB3F-50DE7806C669}">
      <dgm:prSet/>
      <dgm:spPr/>
      <dgm:t>
        <a:bodyPr/>
        <a:lstStyle/>
        <a:p>
          <a:pPr rtl="0"/>
          <a:r>
            <a:rPr lang="en-US" b="0" i="0" dirty="0"/>
            <a:t>EVMs &amp; VVPATs under EP are moved to a separate Strong Room with the approval of the High Court. </a:t>
          </a:r>
          <a:endParaRPr lang="en-IN" dirty="0"/>
        </a:p>
      </dgm:t>
    </dgm:pt>
    <dgm:pt modelId="{10EA26E0-7C82-4C24-A987-5B87570D2256}" type="parTrans" cxnId="{7ACEEC42-550C-42D8-8213-590BA0BD2661}">
      <dgm:prSet/>
      <dgm:spPr/>
      <dgm:t>
        <a:bodyPr/>
        <a:lstStyle/>
        <a:p>
          <a:endParaRPr lang="en-IN"/>
        </a:p>
      </dgm:t>
    </dgm:pt>
    <dgm:pt modelId="{F6015FF2-AB50-4E00-91B4-5E3269160B8C}" type="sibTrans" cxnId="{7ACEEC42-550C-42D8-8213-590BA0BD2661}">
      <dgm:prSet/>
      <dgm:spPr/>
      <dgm:t>
        <a:bodyPr/>
        <a:lstStyle/>
        <a:p>
          <a:endParaRPr lang="en-IN"/>
        </a:p>
      </dgm:t>
    </dgm:pt>
    <dgm:pt modelId="{3C66C4B9-461B-461F-9132-1B069E0CDEFA}">
      <dgm:prSet/>
      <dgm:spPr/>
      <dgm:t>
        <a:bodyPr/>
        <a:lstStyle/>
        <a:p>
          <a:pPr rtl="0"/>
          <a:r>
            <a:rPr lang="en-US" b="0" i="0" dirty="0"/>
            <a:t>Remaining EVMs &amp; VVPATs are now free for re-use.</a:t>
          </a:r>
          <a:endParaRPr lang="en-IN" dirty="0"/>
        </a:p>
      </dgm:t>
    </dgm:pt>
    <dgm:pt modelId="{3790E869-EDA0-49B9-893A-6C8EF1DC4BDC}" type="parTrans" cxnId="{C3FAB08F-A214-484F-9DC5-EABECDB8D0C4}">
      <dgm:prSet/>
      <dgm:spPr/>
      <dgm:t>
        <a:bodyPr/>
        <a:lstStyle/>
        <a:p>
          <a:endParaRPr lang="en-IN"/>
        </a:p>
      </dgm:t>
    </dgm:pt>
    <dgm:pt modelId="{256B0C60-C314-4232-BE79-3711A04F3650}" type="sibTrans" cxnId="{C3FAB08F-A214-484F-9DC5-EABECDB8D0C4}">
      <dgm:prSet/>
      <dgm:spPr/>
      <dgm:t>
        <a:bodyPr/>
        <a:lstStyle/>
        <a:p>
          <a:endParaRPr lang="en-IN"/>
        </a:p>
      </dgm:t>
    </dgm:pt>
    <dgm:pt modelId="{DD299E27-3667-449A-AA14-85D6501AD186}">
      <dgm:prSet/>
      <dgm:spPr/>
      <dgm:t>
        <a:bodyPr/>
        <a:lstStyle/>
        <a:p>
          <a:pPr rtl="0"/>
          <a:r>
            <a:rPr lang="en-US" b="0" i="0" dirty="0"/>
            <a:t>EVMs (BU+CU) and VVPATs remain under sealed conditions till EP position is ascertained.</a:t>
          </a:r>
          <a:endParaRPr lang="en-IN" dirty="0"/>
        </a:p>
      </dgm:t>
    </dgm:pt>
    <dgm:pt modelId="{AD475A72-1504-4E8B-84F9-3A7C65FA3367}" type="sibTrans" cxnId="{4AF17109-1169-4D51-9C86-28CFC9EA553F}">
      <dgm:prSet/>
      <dgm:spPr/>
      <dgm:t>
        <a:bodyPr/>
        <a:lstStyle/>
        <a:p>
          <a:endParaRPr lang="en-IN"/>
        </a:p>
      </dgm:t>
    </dgm:pt>
    <dgm:pt modelId="{3B1D4AFF-F245-46FF-8596-6DB287AB8778}" type="parTrans" cxnId="{4AF17109-1169-4D51-9C86-28CFC9EA553F}">
      <dgm:prSet/>
      <dgm:spPr/>
      <dgm:t>
        <a:bodyPr/>
        <a:lstStyle/>
        <a:p>
          <a:endParaRPr lang="en-IN"/>
        </a:p>
      </dgm:t>
    </dgm:pt>
    <dgm:pt modelId="{88FCC793-FA8A-48CD-B4EE-48A07BCA876A}" type="pres">
      <dgm:prSet presAssocID="{D7FE12A8-D946-4E95-95C1-F280959EE2B8}" presName="Name0" presStyleCnt="0">
        <dgm:presLayoutVars>
          <dgm:chMax val="7"/>
          <dgm:dir/>
          <dgm:animLvl val="lvl"/>
          <dgm:resizeHandles val="exact"/>
        </dgm:presLayoutVars>
      </dgm:prSet>
      <dgm:spPr/>
      <dgm:t>
        <a:bodyPr/>
        <a:lstStyle/>
        <a:p>
          <a:endParaRPr lang="en-US"/>
        </a:p>
      </dgm:t>
    </dgm:pt>
    <dgm:pt modelId="{9E590269-0AB4-4029-B525-B5FFDF897CC3}" type="pres">
      <dgm:prSet presAssocID="{679AF781-DDEE-4CCC-92BA-888B60B687FA}" presName="circle1" presStyleLbl="node1" presStyleIdx="0" presStyleCnt="4"/>
      <dgm:spPr/>
    </dgm:pt>
    <dgm:pt modelId="{52C439FB-38AD-4FB9-A9C8-0EC21E4C7CEE}" type="pres">
      <dgm:prSet presAssocID="{679AF781-DDEE-4CCC-92BA-888B60B687FA}" presName="space" presStyleCnt="0"/>
      <dgm:spPr/>
    </dgm:pt>
    <dgm:pt modelId="{794D83D9-1C60-4895-BCA6-00A3438C5030}" type="pres">
      <dgm:prSet presAssocID="{679AF781-DDEE-4CCC-92BA-888B60B687FA}" presName="rect1" presStyleLbl="alignAcc1" presStyleIdx="0" presStyleCnt="4"/>
      <dgm:spPr/>
      <dgm:t>
        <a:bodyPr/>
        <a:lstStyle/>
        <a:p>
          <a:endParaRPr lang="en-US"/>
        </a:p>
      </dgm:t>
    </dgm:pt>
    <dgm:pt modelId="{D71FFDFD-1437-4A73-B530-BCC847BEA9A5}" type="pres">
      <dgm:prSet presAssocID="{DD299E27-3667-449A-AA14-85D6501AD186}" presName="vertSpace2" presStyleLbl="node1" presStyleIdx="0" presStyleCnt="4"/>
      <dgm:spPr/>
    </dgm:pt>
    <dgm:pt modelId="{429B6700-0D10-449B-86B7-D4540611C039}" type="pres">
      <dgm:prSet presAssocID="{DD299E27-3667-449A-AA14-85D6501AD186}" presName="circle2" presStyleLbl="node1" presStyleIdx="1" presStyleCnt="4"/>
      <dgm:spPr/>
    </dgm:pt>
    <dgm:pt modelId="{689B7D76-BCBD-4EDD-A400-0ECEB709ABAE}" type="pres">
      <dgm:prSet presAssocID="{DD299E27-3667-449A-AA14-85D6501AD186}" presName="rect2" presStyleLbl="alignAcc1" presStyleIdx="1" presStyleCnt="4" custLinFactNeighborY="-2356"/>
      <dgm:spPr/>
      <dgm:t>
        <a:bodyPr/>
        <a:lstStyle/>
        <a:p>
          <a:endParaRPr lang="en-US"/>
        </a:p>
      </dgm:t>
    </dgm:pt>
    <dgm:pt modelId="{2A2A6202-9A09-4C1C-B859-1A778A4F3158}" type="pres">
      <dgm:prSet presAssocID="{7F9D8F01-09A3-43C7-AB3F-50DE7806C669}" presName="vertSpace3" presStyleLbl="node1" presStyleIdx="1" presStyleCnt="4"/>
      <dgm:spPr/>
    </dgm:pt>
    <dgm:pt modelId="{424BCA59-9BAE-45DA-845E-F1F323B3784E}" type="pres">
      <dgm:prSet presAssocID="{7F9D8F01-09A3-43C7-AB3F-50DE7806C669}" presName="circle3" presStyleLbl="node1" presStyleIdx="2" presStyleCnt="4"/>
      <dgm:spPr/>
    </dgm:pt>
    <dgm:pt modelId="{D345B0B4-4C9C-48CB-9704-1F86C397E7EF}" type="pres">
      <dgm:prSet presAssocID="{7F9D8F01-09A3-43C7-AB3F-50DE7806C669}" presName="rect3" presStyleLbl="alignAcc1" presStyleIdx="2" presStyleCnt="4"/>
      <dgm:spPr/>
      <dgm:t>
        <a:bodyPr/>
        <a:lstStyle/>
        <a:p>
          <a:endParaRPr lang="en-US"/>
        </a:p>
      </dgm:t>
    </dgm:pt>
    <dgm:pt modelId="{D42EA5C3-BDE7-47EB-A06F-736D3F323F1D}" type="pres">
      <dgm:prSet presAssocID="{3C66C4B9-461B-461F-9132-1B069E0CDEFA}" presName="vertSpace4" presStyleLbl="node1" presStyleIdx="2" presStyleCnt="4"/>
      <dgm:spPr/>
    </dgm:pt>
    <dgm:pt modelId="{E8BBF853-9488-4137-9E7C-C2205849D7B4}" type="pres">
      <dgm:prSet presAssocID="{3C66C4B9-461B-461F-9132-1B069E0CDEFA}" presName="circle4" presStyleLbl="node1" presStyleIdx="3" presStyleCnt="4"/>
      <dgm:spPr/>
    </dgm:pt>
    <dgm:pt modelId="{F25F0485-BD99-4DF7-91A0-A3D400287D33}" type="pres">
      <dgm:prSet presAssocID="{3C66C4B9-461B-461F-9132-1B069E0CDEFA}" presName="rect4" presStyleLbl="alignAcc1" presStyleIdx="3" presStyleCnt="4"/>
      <dgm:spPr/>
      <dgm:t>
        <a:bodyPr/>
        <a:lstStyle/>
        <a:p>
          <a:endParaRPr lang="en-US"/>
        </a:p>
      </dgm:t>
    </dgm:pt>
    <dgm:pt modelId="{71F449CB-0A2F-4744-9B9F-5BF87D040D3E}" type="pres">
      <dgm:prSet presAssocID="{679AF781-DDEE-4CCC-92BA-888B60B687FA}" presName="rect1ParTxNoCh" presStyleLbl="alignAcc1" presStyleIdx="3" presStyleCnt="4">
        <dgm:presLayoutVars>
          <dgm:chMax val="1"/>
          <dgm:bulletEnabled val="1"/>
        </dgm:presLayoutVars>
      </dgm:prSet>
      <dgm:spPr/>
      <dgm:t>
        <a:bodyPr/>
        <a:lstStyle/>
        <a:p>
          <a:endParaRPr lang="en-US"/>
        </a:p>
      </dgm:t>
    </dgm:pt>
    <dgm:pt modelId="{E797F767-8A5F-4B5D-94BD-070B0496ADE0}" type="pres">
      <dgm:prSet presAssocID="{DD299E27-3667-449A-AA14-85D6501AD186}" presName="rect2ParTxNoCh" presStyleLbl="alignAcc1" presStyleIdx="3" presStyleCnt="4">
        <dgm:presLayoutVars>
          <dgm:chMax val="1"/>
          <dgm:bulletEnabled val="1"/>
        </dgm:presLayoutVars>
      </dgm:prSet>
      <dgm:spPr/>
      <dgm:t>
        <a:bodyPr/>
        <a:lstStyle/>
        <a:p>
          <a:endParaRPr lang="en-US"/>
        </a:p>
      </dgm:t>
    </dgm:pt>
    <dgm:pt modelId="{2BAE1F2B-B47A-4A3C-B01C-7555D8F23006}" type="pres">
      <dgm:prSet presAssocID="{7F9D8F01-09A3-43C7-AB3F-50DE7806C669}" presName="rect3ParTxNoCh" presStyleLbl="alignAcc1" presStyleIdx="3" presStyleCnt="4">
        <dgm:presLayoutVars>
          <dgm:chMax val="1"/>
          <dgm:bulletEnabled val="1"/>
        </dgm:presLayoutVars>
      </dgm:prSet>
      <dgm:spPr/>
      <dgm:t>
        <a:bodyPr/>
        <a:lstStyle/>
        <a:p>
          <a:endParaRPr lang="en-US"/>
        </a:p>
      </dgm:t>
    </dgm:pt>
    <dgm:pt modelId="{010BFD97-46F0-4D3F-BF05-FCC77D8E8845}" type="pres">
      <dgm:prSet presAssocID="{3C66C4B9-461B-461F-9132-1B069E0CDEFA}" presName="rect4ParTxNoCh" presStyleLbl="alignAcc1" presStyleIdx="3" presStyleCnt="4">
        <dgm:presLayoutVars>
          <dgm:chMax val="1"/>
          <dgm:bulletEnabled val="1"/>
        </dgm:presLayoutVars>
      </dgm:prSet>
      <dgm:spPr/>
      <dgm:t>
        <a:bodyPr/>
        <a:lstStyle/>
        <a:p>
          <a:endParaRPr lang="en-US"/>
        </a:p>
      </dgm:t>
    </dgm:pt>
  </dgm:ptLst>
  <dgm:cxnLst>
    <dgm:cxn modelId="{91B0A5E4-3AFB-4164-B6F8-7B786A382F02}" type="presOf" srcId="{679AF781-DDEE-4CCC-92BA-888B60B687FA}" destId="{794D83D9-1C60-4895-BCA6-00A3438C5030}" srcOrd="0" destOrd="0" presId="urn:microsoft.com/office/officeart/2005/8/layout/target3"/>
    <dgm:cxn modelId="{7ACEEC42-550C-42D8-8213-590BA0BD2661}" srcId="{D7FE12A8-D946-4E95-95C1-F280959EE2B8}" destId="{7F9D8F01-09A3-43C7-AB3F-50DE7806C669}" srcOrd="2" destOrd="0" parTransId="{10EA26E0-7C82-4C24-A987-5B87570D2256}" sibTransId="{F6015FF2-AB50-4E00-91B4-5E3269160B8C}"/>
    <dgm:cxn modelId="{F17778BE-B306-4F6B-94DC-41E10F535419}" type="presOf" srcId="{3C66C4B9-461B-461F-9132-1B069E0CDEFA}" destId="{010BFD97-46F0-4D3F-BF05-FCC77D8E8845}" srcOrd="1" destOrd="0" presId="urn:microsoft.com/office/officeart/2005/8/layout/target3"/>
    <dgm:cxn modelId="{C3FAB08F-A214-484F-9DC5-EABECDB8D0C4}" srcId="{D7FE12A8-D946-4E95-95C1-F280959EE2B8}" destId="{3C66C4B9-461B-461F-9132-1B069E0CDEFA}" srcOrd="3" destOrd="0" parTransId="{3790E869-EDA0-49B9-893A-6C8EF1DC4BDC}" sibTransId="{256B0C60-C314-4232-BE79-3711A04F3650}"/>
    <dgm:cxn modelId="{5BEB0974-E289-4A2A-8155-0DE80C9060F6}" type="presOf" srcId="{7F9D8F01-09A3-43C7-AB3F-50DE7806C669}" destId="{D345B0B4-4C9C-48CB-9704-1F86C397E7EF}" srcOrd="0" destOrd="0" presId="urn:microsoft.com/office/officeart/2005/8/layout/target3"/>
    <dgm:cxn modelId="{9D9F205C-AD28-4DDB-B114-BD296FAA3CDC}" type="presOf" srcId="{DD299E27-3667-449A-AA14-85D6501AD186}" destId="{689B7D76-BCBD-4EDD-A400-0ECEB709ABAE}" srcOrd="0" destOrd="0" presId="urn:microsoft.com/office/officeart/2005/8/layout/target3"/>
    <dgm:cxn modelId="{E52056D4-0EAB-4C95-A2F9-C561BAA15E0A}" type="presOf" srcId="{679AF781-DDEE-4CCC-92BA-888B60B687FA}" destId="{71F449CB-0A2F-4744-9B9F-5BF87D040D3E}" srcOrd="1" destOrd="0" presId="urn:microsoft.com/office/officeart/2005/8/layout/target3"/>
    <dgm:cxn modelId="{0984939D-1548-4A2B-A472-3340F2668CD8}" type="presOf" srcId="{DD299E27-3667-449A-AA14-85D6501AD186}" destId="{E797F767-8A5F-4B5D-94BD-070B0496ADE0}" srcOrd="1" destOrd="0" presId="urn:microsoft.com/office/officeart/2005/8/layout/target3"/>
    <dgm:cxn modelId="{178D4321-2115-42F3-A0B8-AB0018790294}" type="presOf" srcId="{3C66C4B9-461B-461F-9132-1B069E0CDEFA}" destId="{F25F0485-BD99-4DF7-91A0-A3D400287D33}" srcOrd="0" destOrd="0" presId="urn:microsoft.com/office/officeart/2005/8/layout/target3"/>
    <dgm:cxn modelId="{CA1E963A-5B0C-470F-994F-023ABE9A9F15}" type="presOf" srcId="{7F9D8F01-09A3-43C7-AB3F-50DE7806C669}" destId="{2BAE1F2B-B47A-4A3C-B01C-7555D8F23006}" srcOrd="1" destOrd="0" presId="urn:microsoft.com/office/officeart/2005/8/layout/target3"/>
    <dgm:cxn modelId="{4AF17109-1169-4D51-9C86-28CFC9EA553F}" srcId="{D7FE12A8-D946-4E95-95C1-F280959EE2B8}" destId="{DD299E27-3667-449A-AA14-85D6501AD186}" srcOrd="1" destOrd="0" parTransId="{3B1D4AFF-F245-46FF-8596-6DB287AB8778}" sibTransId="{AD475A72-1504-4E8B-84F9-3A7C65FA3367}"/>
    <dgm:cxn modelId="{24AE79FD-5033-4364-80D7-5AA4CC35AB51}" srcId="{D7FE12A8-D946-4E95-95C1-F280959EE2B8}" destId="{679AF781-DDEE-4CCC-92BA-888B60B687FA}" srcOrd="0" destOrd="0" parTransId="{FFF67922-61E3-4D1A-8E46-187195E8E8EE}" sibTransId="{187670FB-6FEA-468E-85C5-583D07D87E89}"/>
    <dgm:cxn modelId="{4563864D-4ADF-428C-8436-613BA17A7DB8}" type="presOf" srcId="{D7FE12A8-D946-4E95-95C1-F280959EE2B8}" destId="{88FCC793-FA8A-48CD-B4EE-48A07BCA876A}" srcOrd="0" destOrd="0" presId="urn:microsoft.com/office/officeart/2005/8/layout/target3"/>
    <dgm:cxn modelId="{D73CA730-EFAB-444D-B27D-675D72998277}" type="presParOf" srcId="{88FCC793-FA8A-48CD-B4EE-48A07BCA876A}" destId="{9E590269-0AB4-4029-B525-B5FFDF897CC3}" srcOrd="0" destOrd="0" presId="urn:microsoft.com/office/officeart/2005/8/layout/target3"/>
    <dgm:cxn modelId="{F222B731-2099-45BD-8ED1-338C790DE935}" type="presParOf" srcId="{88FCC793-FA8A-48CD-B4EE-48A07BCA876A}" destId="{52C439FB-38AD-4FB9-A9C8-0EC21E4C7CEE}" srcOrd="1" destOrd="0" presId="urn:microsoft.com/office/officeart/2005/8/layout/target3"/>
    <dgm:cxn modelId="{DA649162-AE3F-43C3-986F-EB7CF990E1E7}" type="presParOf" srcId="{88FCC793-FA8A-48CD-B4EE-48A07BCA876A}" destId="{794D83D9-1C60-4895-BCA6-00A3438C5030}" srcOrd="2" destOrd="0" presId="urn:microsoft.com/office/officeart/2005/8/layout/target3"/>
    <dgm:cxn modelId="{E3D830CC-9ABB-42FC-9BA3-281754C1F2E3}" type="presParOf" srcId="{88FCC793-FA8A-48CD-B4EE-48A07BCA876A}" destId="{D71FFDFD-1437-4A73-B530-BCC847BEA9A5}" srcOrd="3" destOrd="0" presId="urn:microsoft.com/office/officeart/2005/8/layout/target3"/>
    <dgm:cxn modelId="{580398F2-0123-4E31-A554-6A5331C16ACC}" type="presParOf" srcId="{88FCC793-FA8A-48CD-B4EE-48A07BCA876A}" destId="{429B6700-0D10-449B-86B7-D4540611C039}" srcOrd="4" destOrd="0" presId="urn:microsoft.com/office/officeart/2005/8/layout/target3"/>
    <dgm:cxn modelId="{04A9854C-C65B-4FE2-B4F0-C552630F68B0}" type="presParOf" srcId="{88FCC793-FA8A-48CD-B4EE-48A07BCA876A}" destId="{689B7D76-BCBD-4EDD-A400-0ECEB709ABAE}" srcOrd="5" destOrd="0" presId="urn:microsoft.com/office/officeart/2005/8/layout/target3"/>
    <dgm:cxn modelId="{F321774C-792B-4BEC-AAC2-91D2A8E6BF78}" type="presParOf" srcId="{88FCC793-FA8A-48CD-B4EE-48A07BCA876A}" destId="{2A2A6202-9A09-4C1C-B859-1A778A4F3158}" srcOrd="6" destOrd="0" presId="urn:microsoft.com/office/officeart/2005/8/layout/target3"/>
    <dgm:cxn modelId="{1F11F218-0553-4485-835E-0F1C16BDA170}" type="presParOf" srcId="{88FCC793-FA8A-48CD-B4EE-48A07BCA876A}" destId="{424BCA59-9BAE-45DA-845E-F1F323B3784E}" srcOrd="7" destOrd="0" presId="urn:microsoft.com/office/officeart/2005/8/layout/target3"/>
    <dgm:cxn modelId="{8F37D6B1-2FEB-4650-BD9F-4B797379260E}" type="presParOf" srcId="{88FCC793-FA8A-48CD-B4EE-48A07BCA876A}" destId="{D345B0B4-4C9C-48CB-9704-1F86C397E7EF}" srcOrd="8" destOrd="0" presId="urn:microsoft.com/office/officeart/2005/8/layout/target3"/>
    <dgm:cxn modelId="{AD726D52-31BC-46E7-8848-10CA72E8F6A8}" type="presParOf" srcId="{88FCC793-FA8A-48CD-B4EE-48A07BCA876A}" destId="{D42EA5C3-BDE7-47EB-A06F-736D3F323F1D}" srcOrd="9" destOrd="0" presId="urn:microsoft.com/office/officeart/2005/8/layout/target3"/>
    <dgm:cxn modelId="{71EC3482-FD4F-486F-B335-136236B596A7}" type="presParOf" srcId="{88FCC793-FA8A-48CD-B4EE-48A07BCA876A}" destId="{E8BBF853-9488-4137-9E7C-C2205849D7B4}" srcOrd="10" destOrd="0" presId="urn:microsoft.com/office/officeart/2005/8/layout/target3"/>
    <dgm:cxn modelId="{B59E3807-1596-40E3-8909-9C675933F7D5}" type="presParOf" srcId="{88FCC793-FA8A-48CD-B4EE-48A07BCA876A}" destId="{F25F0485-BD99-4DF7-91A0-A3D400287D33}" srcOrd="11" destOrd="0" presId="urn:microsoft.com/office/officeart/2005/8/layout/target3"/>
    <dgm:cxn modelId="{439C00AD-2CDD-473C-93DB-053F7E7C2DD4}" type="presParOf" srcId="{88FCC793-FA8A-48CD-B4EE-48A07BCA876A}" destId="{71F449CB-0A2F-4744-9B9F-5BF87D040D3E}" srcOrd="12" destOrd="0" presId="urn:microsoft.com/office/officeart/2005/8/layout/target3"/>
    <dgm:cxn modelId="{40504BE0-1DAB-4A15-BB8C-6D1083EE8701}" type="presParOf" srcId="{88FCC793-FA8A-48CD-B4EE-48A07BCA876A}" destId="{E797F767-8A5F-4B5D-94BD-070B0496ADE0}" srcOrd="13" destOrd="0" presId="urn:microsoft.com/office/officeart/2005/8/layout/target3"/>
    <dgm:cxn modelId="{98880A2D-8D5C-4749-89E6-361B2BCF1584}" type="presParOf" srcId="{88FCC793-FA8A-48CD-B4EE-48A07BCA876A}" destId="{2BAE1F2B-B47A-4A3C-B01C-7555D8F23006}" srcOrd="14" destOrd="0" presId="urn:microsoft.com/office/officeart/2005/8/layout/target3"/>
    <dgm:cxn modelId="{36B2CE94-470C-43CD-AF32-207585A99152}" type="presParOf" srcId="{88FCC793-FA8A-48CD-B4EE-48A07BCA876A}" destId="{010BFD97-46F0-4D3F-BF05-FCC77D8E8845}" srcOrd="15"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7CA546-C0DF-45CD-A0D5-93B7EC4D6B81}">
      <dsp:nvSpPr>
        <dsp:cNvPr id="0" name=""/>
        <dsp:cNvSpPr/>
      </dsp:nvSpPr>
      <dsp:spPr>
        <a:xfrm rot="5400000">
          <a:off x="1390730" y="54238"/>
          <a:ext cx="827142" cy="719614"/>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IN" sz="2700" kern="1200" dirty="0"/>
            <a:t>2</a:t>
          </a:r>
        </a:p>
      </dsp:txBody>
      <dsp:txXfrm rot="-5400000">
        <a:off x="1556634" y="129370"/>
        <a:ext cx="495334" cy="569350"/>
      </dsp:txXfrm>
    </dsp:sp>
    <dsp:sp modelId="{0C00C33B-289C-43C3-9B5F-4C6D50F7B6FC}">
      <dsp:nvSpPr>
        <dsp:cNvPr id="0" name=""/>
        <dsp:cNvSpPr/>
      </dsp:nvSpPr>
      <dsp:spPr>
        <a:xfrm>
          <a:off x="2185945" y="165902"/>
          <a:ext cx="923091" cy="496285"/>
        </a:xfrm>
        <a:prstGeom prst="rect">
          <a:avLst/>
        </a:prstGeom>
        <a:noFill/>
        <a:ln>
          <a:noFill/>
        </a:ln>
        <a:effectLst/>
      </dsp:spPr>
      <dsp:style>
        <a:lnRef idx="0">
          <a:scrgbClr r="0" g="0" b="0"/>
        </a:lnRef>
        <a:fillRef idx="0">
          <a:scrgbClr r="0" g="0" b="0"/>
        </a:fillRef>
        <a:effectRef idx="0">
          <a:scrgbClr r="0" g="0" b="0"/>
        </a:effectRef>
        <a:fontRef idx="minor"/>
      </dsp:style>
    </dsp:sp>
    <dsp:sp modelId="{901F283E-7B80-4959-80EE-D83C5FAACA7F}">
      <dsp:nvSpPr>
        <dsp:cNvPr id="0" name=""/>
        <dsp:cNvSpPr/>
      </dsp:nvSpPr>
      <dsp:spPr>
        <a:xfrm rot="5400000">
          <a:off x="613547" y="54238"/>
          <a:ext cx="827142" cy="719614"/>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r>
            <a:rPr lang="en-IN" sz="3600" kern="1200" dirty="0"/>
            <a:t>1</a:t>
          </a:r>
        </a:p>
      </dsp:txBody>
      <dsp:txXfrm rot="-5400000">
        <a:off x="779451" y="129370"/>
        <a:ext cx="495334" cy="569350"/>
      </dsp:txXfrm>
    </dsp:sp>
    <dsp:sp modelId="{002322AB-FCD0-4B75-A509-02C4FD23A40F}">
      <dsp:nvSpPr>
        <dsp:cNvPr id="0" name=""/>
        <dsp:cNvSpPr/>
      </dsp:nvSpPr>
      <dsp:spPr>
        <a:xfrm rot="5400000">
          <a:off x="1000650" y="756316"/>
          <a:ext cx="827142" cy="719614"/>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endParaRPr lang="en-IN" sz="1200" b="1" kern="1200" dirty="0"/>
        </a:p>
      </dsp:txBody>
      <dsp:txXfrm rot="-5400000">
        <a:off x="1166554" y="831448"/>
        <a:ext cx="495334" cy="569350"/>
      </dsp:txXfrm>
    </dsp:sp>
    <dsp:sp modelId="{429D14FC-A81F-4E17-9452-7B34676ADCC4}">
      <dsp:nvSpPr>
        <dsp:cNvPr id="0" name=""/>
        <dsp:cNvSpPr/>
      </dsp:nvSpPr>
      <dsp:spPr>
        <a:xfrm>
          <a:off x="131323" y="867981"/>
          <a:ext cx="893314" cy="496285"/>
        </a:xfrm>
        <a:prstGeom prst="rect">
          <a:avLst/>
        </a:prstGeom>
        <a:noFill/>
        <a:ln>
          <a:noFill/>
        </a:ln>
        <a:effectLst/>
      </dsp:spPr>
      <dsp:style>
        <a:lnRef idx="0">
          <a:scrgbClr r="0" g="0" b="0"/>
        </a:lnRef>
        <a:fillRef idx="0">
          <a:scrgbClr r="0" g="0" b="0"/>
        </a:fillRef>
        <a:effectRef idx="0">
          <a:scrgbClr r="0" g="0" b="0"/>
        </a:effectRef>
        <a:fontRef idx="minor"/>
      </dsp:style>
    </dsp:sp>
    <dsp:sp modelId="{703531DC-6ED0-4D8B-AF9D-0E68422C9922}">
      <dsp:nvSpPr>
        <dsp:cNvPr id="0" name=""/>
        <dsp:cNvSpPr/>
      </dsp:nvSpPr>
      <dsp:spPr>
        <a:xfrm rot="5400000">
          <a:off x="1777833" y="756316"/>
          <a:ext cx="827142" cy="719614"/>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r>
            <a:rPr lang="en-IN" sz="3600" kern="1200" dirty="0"/>
            <a:t>3</a:t>
          </a:r>
        </a:p>
      </dsp:txBody>
      <dsp:txXfrm rot="-5400000">
        <a:off x="1943737" y="831448"/>
        <a:ext cx="495334" cy="569350"/>
      </dsp:txXfrm>
    </dsp:sp>
    <dsp:sp modelId="{58DDD145-0051-46A3-8C2F-C23F9B5971FD}">
      <dsp:nvSpPr>
        <dsp:cNvPr id="0" name=""/>
        <dsp:cNvSpPr/>
      </dsp:nvSpPr>
      <dsp:spPr>
        <a:xfrm rot="5400000">
          <a:off x="1390730" y="1458395"/>
          <a:ext cx="827142" cy="719614"/>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IN" sz="2700" kern="1200" dirty="0"/>
            <a:t>4</a:t>
          </a:r>
        </a:p>
      </dsp:txBody>
      <dsp:txXfrm rot="-5400000">
        <a:off x="1556634" y="1533527"/>
        <a:ext cx="495334" cy="569350"/>
      </dsp:txXfrm>
    </dsp:sp>
    <dsp:sp modelId="{2A19AEB9-D1B2-4E2D-B067-585CA1FBCC31}">
      <dsp:nvSpPr>
        <dsp:cNvPr id="0" name=""/>
        <dsp:cNvSpPr/>
      </dsp:nvSpPr>
      <dsp:spPr>
        <a:xfrm>
          <a:off x="2185945" y="1570059"/>
          <a:ext cx="923091" cy="496285"/>
        </a:xfrm>
        <a:prstGeom prst="rect">
          <a:avLst/>
        </a:prstGeom>
        <a:noFill/>
        <a:ln>
          <a:noFill/>
        </a:ln>
        <a:effectLst/>
      </dsp:spPr>
      <dsp:style>
        <a:lnRef idx="0">
          <a:scrgbClr r="0" g="0" b="0"/>
        </a:lnRef>
        <a:fillRef idx="0">
          <a:scrgbClr r="0" g="0" b="0"/>
        </a:fillRef>
        <a:effectRef idx="0">
          <a:scrgbClr r="0" g="0" b="0"/>
        </a:effectRef>
        <a:fontRef idx="minor"/>
      </dsp:style>
    </dsp:sp>
    <dsp:sp modelId="{8B6FB0F0-8DC6-4377-885C-CC1A951CD862}">
      <dsp:nvSpPr>
        <dsp:cNvPr id="0" name=""/>
        <dsp:cNvSpPr/>
      </dsp:nvSpPr>
      <dsp:spPr>
        <a:xfrm rot="5400000">
          <a:off x="613547" y="1458395"/>
          <a:ext cx="827142" cy="719614"/>
        </a:xfrm>
        <a:prstGeom prst="hexagon">
          <a:avLst>
            <a:gd name="adj" fmla="val 25000"/>
            <a:gd name="vf" fmla="val 1154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600200">
            <a:lnSpc>
              <a:spcPct val="90000"/>
            </a:lnSpc>
            <a:spcBef>
              <a:spcPct val="0"/>
            </a:spcBef>
            <a:spcAft>
              <a:spcPct val="35000"/>
            </a:spcAft>
          </a:pPr>
          <a:r>
            <a:rPr lang="en-IN" sz="3600" kern="1200" dirty="0"/>
            <a:t>5</a:t>
          </a:r>
        </a:p>
      </dsp:txBody>
      <dsp:txXfrm rot="-5400000">
        <a:off x="779451" y="1533527"/>
        <a:ext cx="495334" cy="5693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90269-0AB4-4029-B525-B5FFDF897CC3}">
      <dsp:nvSpPr>
        <dsp:cNvPr id="0" name=""/>
        <dsp:cNvSpPr/>
      </dsp:nvSpPr>
      <dsp:spPr>
        <a:xfrm>
          <a:off x="0" y="0"/>
          <a:ext cx="2952328" cy="2952328"/>
        </a:xfrm>
        <a:prstGeom prst="pie">
          <a:avLst>
            <a:gd name="adj1" fmla="val 5400000"/>
            <a:gd name="adj2" fmla="val 162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794D83D9-1C60-4895-BCA6-00A3438C5030}">
      <dsp:nvSpPr>
        <dsp:cNvPr id="0" name=""/>
        <dsp:cNvSpPr/>
      </dsp:nvSpPr>
      <dsp:spPr>
        <a:xfrm>
          <a:off x="1476164" y="0"/>
          <a:ext cx="6372708" cy="2952328"/>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0" i="0" kern="1200"/>
            <a:t>Election Petitions can be filed within 45 days of result declaration</a:t>
          </a:r>
          <a:endParaRPr lang="en-IN" sz="1800" kern="1200"/>
        </a:p>
      </dsp:txBody>
      <dsp:txXfrm>
        <a:off x="1476164" y="0"/>
        <a:ext cx="6372708" cy="627369"/>
      </dsp:txXfrm>
    </dsp:sp>
    <dsp:sp modelId="{429B6700-0D10-449B-86B7-D4540611C039}">
      <dsp:nvSpPr>
        <dsp:cNvPr id="0" name=""/>
        <dsp:cNvSpPr/>
      </dsp:nvSpPr>
      <dsp:spPr>
        <a:xfrm>
          <a:off x="387493" y="627369"/>
          <a:ext cx="2177341" cy="2177341"/>
        </a:xfrm>
        <a:prstGeom prst="pie">
          <a:avLst>
            <a:gd name="adj1" fmla="val 5400000"/>
            <a:gd name="adj2" fmla="val 162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89B7D76-BCBD-4EDD-A400-0ECEB709ABAE}">
      <dsp:nvSpPr>
        <dsp:cNvPr id="0" name=""/>
        <dsp:cNvSpPr/>
      </dsp:nvSpPr>
      <dsp:spPr>
        <a:xfrm>
          <a:off x="1476164" y="576071"/>
          <a:ext cx="6372708" cy="2177341"/>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0" i="0" kern="1200" dirty="0"/>
            <a:t>EVMs (BU+CU) and VVPATs remain under sealed conditions till EP position is ascertained.</a:t>
          </a:r>
          <a:endParaRPr lang="en-IN" sz="1800" kern="1200" dirty="0"/>
        </a:p>
      </dsp:txBody>
      <dsp:txXfrm>
        <a:off x="1476164" y="576071"/>
        <a:ext cx="6372708" cy="627369"/>
      </dsp:txXfrm>
    </dsp:sp>
    <dsp:sp modelId="{424BCA59-9BAE-45DA-845E-F1F323B3784E}">
      <dsp:nvSpPr>
        <dsp:cNvPr id="0" name=""/>
        <dsp:cNvSpPr/>
      </dsp:nvSpPr>
      <dsp:spPr>
        <a:xfrm>
          <a:off x="774986" y="1254739"/>
          <a:ext cx="1402355" cy="1402355"/>
        </a:xfrm>
        <a:prstGeom prst="pie">
          <a:avLst>
            <a:gd name="adj1" fmla="val 5400000"/>
            <a:gd name="adj2" fmla="val 162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D345B0B4-4C9C-48CB-9704-1F86C397E7EF}">
      <dsp:nvSpPr>
        <dsp:cNvPr id="0" name=""/>
        <dsp:cNvSpPr/>
      </dsp:nvSpPr>
      <dsp:spPr>
        <a:xfrm>
          <a:off x="1476164" y="1254739"/>
          <a:ext cx="6372708" cy="1402355"/>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0" i="0" kern="1200" dirty="0"/>
            <a:t>EVMs &amp; VVPATs under EP are moved to a separate Strong Room with the approval of the High Court. </a:t>
          </a:r>
          <a:endParaRPr lang="en-IN" sz="1800" kern="1200" dirty="0"/>
        </a:p>
      </dsp:txBody>
      <dsp:txXfrm>
        <a:off x="1476164" y="1254739"/>
        <a:ext cx="6372708" cy="627369"/>
      </dsp:txXfrm>
    </dsp:sp>
    <dsp:sp modelId="{E8BBF853-9488-4137-9E7C-C2205849D7B4}">
      <dsp:nvSpPr>
        <dsp:cNvPr id="0" name=""/>
        <dsp:cNvSpPr/>
      </dsp:nvSpPr>
      <dsp:spPr>
        <a:xfrm>
          <a:off x="1162479" y="1882109"/>
          <a:ext cx="627369" cy="627369"/>
        </a:xfrm>
        <a:prstGeom prst="pie">
          <a:avLst>
            <a:gd name="adj1" fmla="val 5400000"/>
            <a:gd name="adj2" fmla="val 162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F25F0485-BD99-4DF7-91A0-A3D400287D33}">
      <dsp:nvSpPr>
        <dsp:cNvPr id="0" name=""/>
        <dsp:cNvSpPr/>
      </dsp:nvSpPr>
      <dsp:spPr>
        <a:xfrm>
          <a:off x="1476164" y="1882109"/>
          <a:ext cx="6372708" cy="627369"/>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en-US" sz="1800" b="0" i="0" kern="1200" dirty="0"/>
            <a:t>Remaining EVMs &amp; VVPATs are now free for re-use.</a:t>
          </a:r>
          <a:endParaRPr lang="en-IN" sz="1800" kern="1200" dirty="0"/>
        </a:p>
      </dsp:txBody>
      <dsp:txXfrm>
        <a:off x="1476164" y="1882109"/>
        <a:ext cx="6372708" cy="627369"/>
      </dsp:txXfrm>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75"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96676847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EVMs</a:t>
            </a:r>
            <a:r>
              <a:rPr lang="en-US" baseline="0" dirty="0"/>
              <a:t> are manufactured only by two of India’s top PSUs – BEL and ECIL, both of whom handle several sensitive projects for Defense and Atomic Energy.</a:t>
            </a:r>
            <a:endParaRPr lang="en-US" dirty="0"/>
          </a:p>
          <a:p>
            <a:endParaRPr lang="en-US" dirty="0"/>
          </a:p>
        </p:txBody>
      </p:sp>
    </p:spTree>
    <p:extLst>
      <p:ext uri="{BB962C8B-B14F-4D97-AF65-F5344CB8AC3E}">
        <p14:creationId xmlns:p14="http://schemas.microsoft.com/office/powerpoint/2010/main" val="41855864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1" name="Shape 4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EVMs are designed to be 100% secure. ECI</a:t>
            </a:r>
            <a:r>
              <a:rPr lang="en-US" baseline="0" dirty="0"/>
              <a:t> EVMs are standalone machines and cannot be connected to any other device either through wire or wirelessly. A CU can be connected only to a BU. EVM has No radio frequency transmission capability, ruling out wireless connection through </a:t>
            </a:r>
            <a:r>
              <a:rPr lang="en-US" baseline="0" dirty="0" err="1"/>
              <a:t>wifi</a:t>
            </a:r>
            <a:r>
              <a:rPr lang="en-US" baseline="0" dirty="0"/>
              <a:t>, </a:t>
            </a:r>
            <a:r>
              <a:rPr lang="en-US" baseline="0" dirty="0" err="1"/>
              <a:t>bluetooth</a:t>
            </a:r>
            <a:r>
              <a:rPr lang="en-US" baseline="0" dirty="0"/>
              <a:t>, etc. The microcontroller chip on which the software is fused is one time programmable ruling out any possibility of re-programming. The transmission of signals from BU to CU is encrypted dynamically. This means </a:t>
            </a:r>
            <a:r>
              <a:rPr lang="en-US" baseline="0" dirty="0" err="1"/>
              <a:t>everytime</a:t>
            </a:r>
            <a:r>
              <a:rPr lang="en-US" baseline="0" dirty="0"/>
              <a:t> even same button is pressed in BU the signal is transmitted with a different encryption formula, ruling out any possibility of reverse engineering of software code. There is also another feature of date and time stamping of every key pressed. This helps in giving a complete audit of keys pressed.</a:t>
            </a:r>
            <a:endParaRPr lang="en-US" dirty="0"/>
          </a:p>
          <a:p>
            <a:pPr lvl="0">
              <a:spcBef>
                <a:spcPts val="0"/>
              </a:spcBef>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software is designed or approved</a:t>
            </a:r>
            <a:r>
              <a:rPr lang="en-US" baseline="0" dirty="0"/>
              <a:t> by TEC. Its development is never subcontracted. </a:t>
            </a:r>
            <a:endParaRPr lang="en-US" dirty="0"/>
          </a:p>
        </p:txBody>
      </p:sp>
    </p:spTree>
    <p:extLst>
      <p:ext uri="{BB962C8B-B14F-4D97-AF65-F5344CB8AC3E}">
        <p14:creationId xmlns:p14="http://schemas.microsoft.com/office/powerpoint/2010/main" val="2081967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EVM manufacturing at BEL and ECIL is done in</a:t>
            </a:r>
            <a:r>
              <a:rPr lang="en-US" baseline="0" dirty="0"/>
              <a:t> factory premises which are fully secure. In addition the manufacturing process itself has well defined and calibrated process flow, data logging and alarm generation in case of deviations. STQC - A Third Party Agency appointed by the Commission independently does quality testing as per standards laid by TEC.</a:t>
            </a:r>
            <a:endParaRPr lang="en-US" dirty="0"/>
          </a:p>
        </p:txBody>
      </p:sp>
    </p:spTree>
    <p:extLst>
      <p:ext uri="{BB962C8B-B14F-4D97-AF65-F5344CB8AC3E}">
        <p14:creationId xmlns:p14="http://schemas.microsoft.com/office/powerpoint/2010/main" val="234477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EVM manufacturing at BEL and ECIL is done in</a:t>
            </a:r>
            <a:r>
              <a:rPr lang="en-US" baseline="0" dirty="0"/>
              <a:t> factory premises which are fully secure. In addition the manufacturing process itself has well defined and calibrated process flow, data logging and alarm generation in case of deviations. STQC - A Third Party Agency appointed by the Commission independently does quality testing as per standards laid by TEC.</a:t>
            </a:r>
            <a:endParaRPr lang="en-US" dirty="0"/>
          </a:p>
          <a:p>
            <a:endParaRPr lang="en-US" dirty="0"/>
          </a:p>
        </p:txBody>
      </p:sp>
    </p:spTree>
    <p:extLst>
      <p:ext uri="{BB962C8B-B14F-4D97-AF65-F5344CB8AC3E}">
        <p14:creationId xmlns:p14="http://schemas.microsoft.com/office/powerpoint/2010/main" val="2763468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trike="sngStrike" dirty="0"/>
              <a:t>While EVMs right from M1 models have been fully secure,</a:t>
            </a:r>
            <a:r>
              <a:rPr lang="en-US" strike="sngStrike" baseline="0" dirty="0"/>
              <a:t> Commission has introduced M2 and M3 models due to obsolescence of old technology. Additional security features have been added as per Technological advancements. </a:t>
            </a:r>
            <a:endParaRPr lang="en-US" strike="sngStrike" dirty="0"/>
          </a:p>
          <a:p>
            <a:endParaRPr lang="en-US" strike="sngStrike" dirty="0"/>
          </a:p>
        </p:txBody>
      </p:sp>
    </p:spTree>
    <p:extLst>
      <p:ext uri="{BB962C8B-B14F-4D97-AF65-F5344CB8AC3E}">
        <p14:creationId xmlns:p14="http://schemas.microsoft.com/office/powerpoint/2010/main" val="3977486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While EVMs right from M1 models have been fully secure,</a:t>
            </a:r>
            <a:r>
              <a:rPr lang="en-US" baseline="0" dirty="0"/>
              <a:t> Commission has introduced M2 and M3 models due to obsolescence of old technology. All 3 models are standalone machines and with one time programmable </a:t>
            </a:r>
            <a:r>
              <a:rPr lang="en-US" baseline="0" dirty="0" err="1"/>
              <a:t>microcontroiler</a:t>
            </a:r>
            <a:endParaRPr lang="en-US" dirty="0"/>
          </a:p>
          <a:p>
            <a:endParaRPr lang="en-US" dirty="0"/>
          </a:p>
        </p:txBody>
      </p:sp>
    </p:spTree>
    <p:extLst>
      <p:ext uri="{BB962C8B-B14F-4D97-AF65-F5344CB8AC3E}">
        <p14:creationId xmlns:p14="http://schemas.microsoft.com/office/powerpoint/2010/main" val="3977486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While EVMs right from M1 models have been fully secure,</a:t>
            </a:r>
            <a:r>
              <a:rPr lang="en-US" baseline="0" dirty="0"/>
              <a:t> Commission has introduced M2 and M3 models due to obsolescence of old technology. Additional security features have been added as per Technological advancements. </a:t>
            </a:r>
            <a:endParaRPr lang="en-US" dirty="0"/>
          </a:p>
          <a:p>
            <a:endParaRPr lang="en-US" dirty="0"/>
          </a:p>
        </p:txBody>
      </p:sp>
    </p:spTree>
    <p:extLst>
      <p:ext uri="{BB962C8B-B14F-4D97-AF65-F5344CB8AC3E}">
        <p14:creationId xmlns:p14="http://schemas.microsoft.com/office/powerpoint/2010/main" val="39774868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 me now</a:t>
            </a:r>
            <a:r>
              <a:rPr lang="en-US" baseline="0" dirty="0"/>
              <a:t> take you through the elaborate administrative safeguards that makes the EVM system absolutely impregnable </a:t>
            </a:r>
            <a:endParaRPr lang="en-US" dirty="0"/>
          </a:p>
          <a:p>
            <a:endParaRPr lang="en-US" dirty="0"/>
          </a:p>
        </p:txBody>
      </p:sp>
    </p:spTree>
    <p:extLst>
      <p:ext uri="{BB962C8B-B14F-4D97-AF65-F5344CB8AC3E}">
        <p14:creationId xmlns:p14="http://schemas.microsoft.com/office/powerpoint/2010/main" val="682855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Hon’ble</a:t>
            </a:r>
            <a:r>
              <a:rPr lang="en-US" dirty="0"/>
              <a:t> Chairman and respected members,</a:t>
            </a:r>
            <a:r>
              <a:rPr lang="en-US" baseline="0" dirty="0"/>
              <a:t> over last 2 months several aspersions have been cast on the credibility of EVMs by certain political parties. Today it is my privilege to give a detailed briefing to the </a:t>
            </a:r>
            <a:r>
              <a:rPr lang="en-US" baseline="0" dirty="0" err="1"/>
              <a:t>Hon’ble</a:t>
            </a:r>
            <a:r>
              <a:rPr lang="en-US" baseline="0" dirty="0"/>
              <a:t> committee through this presentation on the journey of EVM covering </a:t>
            </a:r>
            <a:r>
              <a:rPr lang="en-US" baseline="0" dirty="0" err="1"/>
              <a:t>legel</a:t>
            </a:r>
            <a:r>
              <a:rPr lang="en-US" baseline="0" dirty="0"/>
              <a:t> technical and administrative aspects</a:t>
            </a:r>
            <a:endParaRPr lang="en-US" dirty="0"/>
          </a:p>
        </p:txBody>
      </p:sp>
    </p:spTree>
    <p:extLst>
      <p:ext uri="{BB962C8B-B14F-4D97-AF65-F5344CB8AC3E}">
        <p14:creationId xmlns:p14="http://schemas.microsoft.com/office/powerpoint/2010/main" val="2135110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first and the foremost safeguard</a:t>
            </a:r>
            <a:r>
              <a:rPr lang="en-US" baseline="0" dirty="0"/>
              <a:t> is the active participation of political parties and candidates in the entire eco-system around EVMs, right from witnessing opening and sealing of warehouses and </a:t>
            </a:r>
            <a:r>
              <a:rPr lang="en-US" baseline="0" dirty="0" err="1"/>
              <a:t>strongrooms</a:t>
            </a:r>
            <a:r>
              <a:rPr lang="en-US" baseline="0" dirty="0"/>
              <a:t>, witnessing First Level Check &amp; Candidate Setting, observing 2 stage </a:t>
            </a:r>
            <a:r>
              <a:rPr lang="en-US" baseline="0" dirty="0" err="1"/>
              <a:t>randomisation</a:t>
            </a:r>
            <a:r>
              <a:rPr lang="en-US" baseline="0" dirty="0"/>
              <a:t>, conducting mock polls and signing on various paper seals.</a:t>
            </a:r>
            <a:endParaRPr lang="en-US" dirty="0"/>
          </a:p>
          <a:p>
            <a:endParaRPr lang="en-US" dirty="0"/>
          </a:p>
        </p:txBody>
      </p:sp>
    </p:spTree>
    <p:extLst>
      <p:ext uri="{BB962C8B-B14F-4D97-AF65-F5344CB8AC3E}">
        <p14:creationId xmlns:p14="http://schemas.microsoft.com/office/powerpoint/2010/main" val="257350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Around</a:t>
            </a:r>
            <a:r>
              <a:rPr lang="en-US" baseline="0" dirty="0"/>
              <a:t> 6 months before the polls Commission allots EVMs to the poll going state either from BEL/ECIL or from other States. The EVMs then move under 24/7 police security and are received by the DEOs who are personally responsible for secured storage in their districts. The entire inventory management is done using EVM Tracking Software</a:t>
            </a:r>
            <a:endParaRPr lang="en-US" dirty="0"/>
          </a:p>
          <a:p>
            <a:endParaRPr lang="en-US" dirty="0"/>
          </a:p>
        </p:txBody>
      </p:sp>
    </p:spTree>
    <p:extLst>
      <p:ext uri="{BB962C8B-B14F-4D97-AF65-F5344CB8AC3E}">
        <p14:creationId xmlns:p14="http://schemas.microsoft.com/office/powerpoint/2010/main" val="37278011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Each</a:t>
            </a:r>
            <a:r>
              <a:rPr lang="en-US" baseline="0" dirty="0"/>
              <a:t> EVM undergoes a first level check in a fully sanitized hall in the presence of political parties. </a:t>
            </a:r>
            <a:endParaRPr lang="en-US" dirty="0"/>
          </a:p>
          <a:p>
            <a:endParaRPr lang="en-IN" dirty="0"/>
          </a:p>
        </p:txBody>
      </p:sp>
    </p:spTree>
    <p:extLst>
      <p:ext uri="{BB962C8B-B14F-4D97-AF65-F5344CB8AC3E}">
        <p14:creationId xmlns:p14="http://schemas.microsoft.com/office/powerpoint/2010/main" val="1424616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FLC entails</a:t>
            </a:r>
            <a:r>
              <a:rPr lang="en-US" baseline="0" dirty="0"/>
              <a:t> complete physical and functional check. Each EVM is then subjected to a mock poll. Additionally 5% randomly selected EVMs undergo a mock poll with </a:t>
            </a:r>
            <a:r>
              <a:rPr lang="en-US" baseline="0" dirty="0" err="1"/>
              <a:t>atleast</a:t>
            </a:r>
            <a:r>
              <a:rPr lang="en-US" baseline="0" dirty="0"/>
              <a:t> 1000 votes. Results of mock poll are printed and shared with representatives. CU is then sealed with Pink Paper Seal and EVMs moved to the Strong Room.</a:t>
            </a:r>
          </a:p>
          <a:p>
            <a:pPr marL="0" marR="0" indent="0" algn="l" defTabSz="914400" rtl="0" eaLnBrk="1" fontAlgn="auto" latinLnBrk="0" hangingPunct="1">
              <a:lnSpc>
                <a:spcPct val="100000"/>
              </a:lnSpc>
              <a:spcBef>
                <a:spcPts val="0"/>
              </a:spcBef>
              <a:spcAft>
                <a:spcPts val="0"/>
              </a:spcAft>
              <a:buClrTx/>
              <a:buSzTx/>
              <a:buFontTx/>
              <a:buNone/>
              <a:tabLst/>
              <a:defRPr/>
            </a:pPr>
            <a:r>
              <a:rPr lang="en-IN" sz="1100" dirty="0">
                <a:solidFill>
                  <a:prstClr val="black"/>
                </a:solidFill>
              </a:rPr>
              <a:t>However, it is observed that Political Parties do not remain</a:t>
            </a:r>
            <a:r>
              <a:rPr lang="en-IN" sz="1100" baseline="0" dirty="0">
                <a:solidFill>
                  <a:prstClr val="black"/>
                </a:solidFill>
              </a:rPr>
              <a:t> present</a:t>
            </a:r>
            <a:r>
              <a:rPr lang="en-IN" sz="1100" dirty="0">
                <a:solidFill>
                  <a:prstClr val="black"/>
                </a:solidFill>
              </a:rPr>
              <a:t> for the entire FLC duration. We would urge all Parties to sensitise your representatives to witness the entire process.</a:t>
            </a:r>
            <a:endParaRPr lang="en-US" sz="1100" dirty="0">
              <a:solidFill>
                <a:prstClr val="black"/>
              </a:solidFill>
            </a:endParaRPr>
          </a:p>
          <a:p>
            <a:endParaRPr lang="en-US" baseline="0" dirty="0"/>
          </a:p>
          <a:p>
            <a:endParaRPr lang="en-US" dirty="0"/>
          </a:p>
          <a:p>
            <a:endParaRPr lang="en-US" dirty="0"/>
          </a:p>
        </p:txBody>
      </p:sp>
    </p:spTree>
    <p:extLst>
      <p:ext uri="{BB962C8B-B14F-4D97-AF65-F5344CB8AC3E}">
        <p14:creationId xmlns:p14="http://schemas.microsoft.com/office/powerpoint/2010/main" val="2205155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100" dirty="0"/>
              <a:t>Yet another significant safeguard is the process of candidate setting</a:t>
            </a:r>
            <a:r>
              <a:rPr lang="en-US" sz="1100" baseline="0" dirty="0"/>
              <a:t> which is done after the </a:t>
            </a:r>
            <a:r>
              <a:rPr lang="en-US" sz="1100" baseline="0" dirty="0" err="1"/>
              <a:t>finalisation</a:t>
            </a:r>
            <a:r>
              <a:rPr lang="en-US" sz="1100" baseline="0" dirty="0"/>
              <a:t> of contesting candidates. A ballot paper is inserted in the Ballot Unit which is then sealed with Pink Paper Seal. BU is sealed at this stage. Where VVPATs are used candidates symbols are loaded in each VVPAT at this stage. Once again every EVM is subjected to mock poll and 5% EVMs are randomly picked up for 1000 mock poll. </a:t>
            </a:r>
            <a:endParaRPr lang="en-US" sz="1100" dirty="0"/>
          </a:p>
          <a:p>
            <a:endParaRPr lang="en-US" dirty="0"/>
          </a:p>
          <a:p>
            <a:r>
              <a:rPr lang="en-US" dirty="0"/>
              <a:t>Here again we will urge all parties to ensure continuous and active participation during the entire process of Candidate Setting and conduct of Mock Poll</a:t>
            </a:r>
          </a:p>
          <a:p>
            <a:endParaRPr lang="en-US" dirty="0"/>
          </a:p>
        </p:txBody>
      </p:sp>
    </p:spTree>
    <p:extLst>
      <p:ext uri="{BB962C8B-B14F-4D97-AF65-F5344CB8AC3E}">
        <p14:creationId xmlns:p14="http://schemas.microsoft.com/office/powerpoint/2010/main" val="22754855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EVMs undergo</a:t>
            </a:r>
            <a:r>
              <a:rPr lang="en-US" baseline="0" dirty="0"/>
              <a:t> two stage </a:t>
            </a:r>
            <a:r>
              <a:rPr lang="en-US" baseline="0" dirty="0" err="1"/>
              <a:t>randomisation</a:t>
            </a:r>
            <a:r>
              <a:rPr lang="en-US" baseline="0" dirty="0"/>
              <a:t> using EVM Tracking Software, first while being allotted from district to ACs, and then from AC to Polling Stations. The list of allotted EVMs are shared with political parties or candidates.</a:t>
            </a:r>
            <a:endParaRPr lang="en-US" dirty="0"/>
          </a:p>
          <a:p>
            <a:endParaRPr lang="en-US" dirty="0"/>
          </a:p>
        </p:txBody>
      </p:sp>
    </p:spTree>
    <p:extLst>
      <p:ext uri="{BB962C8B-B14F-4D97-AF65-F5344CB8AC3E}">
        <p14:creationId xmlns:p14="http://schemas.microsoft.com/office/powerpoint/2010/main" val="32516838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EVMs undergo</a:t>
            </a:r>
            <a:r>
              <a:rPr lang="en-US" baseline="0" dirty="0"/>
              <a:t> two stage </a:t>
            </a:r>
            <a:r>
              <a:rPr lang="en-US" baseline="0" dirty="0" err="1"/>
              <a:t>randomisation</a:t>
            </a:r>
            <a:r>
              <a:rPr lang="en-US" baseline="0" dirty="0"/>
              <a:t> using EVM Tracking Software, first while being allotted from district to ACs, and then from AC to Polling Stations. The list of allotted EVMs are shared with political parties or candidates.</a:t>
            </a:r>
            <a:endParaRPr lang="en-US" dirty="0"/>
          </a:p>
          <a:p>
            <a:endParaRPr lang="en-US" dirty="0"/>
          </a:p>
        </p:txBody>
      </p:sp>
    </p:spTree>
    <p:extLst>
      <p:ext uri="{BB962C8B-B14F-4D97-AF65-F5344CB8AC3E}">
        <p14:creationId xmlns:p14="http://schemas.microsoft.com/office/powerpoint/2010/main" val="3251683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you can appreciate, till first </a:t>
            </a:r>
            <a:r>
              <a:rPr lang="en-US" dirty="0" err="1"/>
              <a:t>randomisation</a:t>
            </a:r>
            <a:r>
              <a:rPr lang="en-US" baseline="0" dirty="0"/>
              <a:t> no-one can predict which EVM will go to which AC. In addition, no-one knows the sequence of names on the ballot paper till the </a:t>
            </a:r>
            <a:r>
              <a:rPr lang="en-US" baseline="0" dirty="0" err="1"/>
              <a:t>finalisation</a:t>
            </a:r>
            <a:r>
              <a:rPr lang="en-US" baseline="0" dirty="0"/>
              <a:t> of list of contesting candidates as the names are placed alphabetically first for National &amp; State Parties, followed by other </a:t>
            </a:r>
            <a:r>
              <a:rPr lang="en-US" baseline="0" dirty="0" err="1"/>
              <a:t>Recognised</a:t>
            </a:r>
            <a:r>
              <a:rPr lang="en-US" baseline="0" dirty="0"/>
              <a:t> Parties, followed by independents. Hence till candidate setting no-one, not even RO or DEO or CEO or the Commission could know which button on which BU will be assigned to which candidate. Again till 2</a:t>
            </a:r>
            <a:r>
              <a:rPr lang="en-US" baseline="30000" dirty="0"/>
              <a:t>nd</a:t>
            </a:r>
            <a:r>
              <a:rPr lang="en-US" baseline="0" dirty="0"/>
              <a:t> </a:t>
            </a:r>
            <a:r>
              <a:rPr lang="en-US" baseline="0" dirty="0" err="1"/>
              <a:t>randomisation</a:t>
            </a:r>
            <a:r>
              <a:rPr lang="en-US" baseline="0" dirty="0"/>
              <a:t> no one knows which EVM will go to which Polling Station.</a:t>
            </a:r>
            <a:endParaRPr lang="en-US" dirty="0"/>
          </a:p>
          <a:p>
            <a:endParaRPr lang="en-US" dirty="0"/>
          </a:p>
        </p:txBody>
      </p:sp>
    </p:spTree>
    <p:extLst>
      <p:ext uri="{BB962C8B-B14F-4D97-AF65-F5344CB8AC3E}">
        <p14:creationId xmlns:p14="http://schemas.microsoft.com/office/powerpoint/2010/main" val="598533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On the of the pole mock poll</a:t>
            </a:r>
            <a:r>
              <a:rPr lang="en-US" baseline="0" dirty="0"/>
              <a:t> is conducted with at least 50 votes in the </a:t>
            </a:r>
            <a:r>
              <a:rPr lang="en-US" baseline="0" dirty="0" err="1"/>
              <a:t>presense</a:t>
            </a:r>
            <a:r>
              <a:rPr lang="en-US" baseline="0" dirty="0"/>
              <a:t> of the polling agents</a:t>
            </a:r>
            <a:endParaRPr lang="en-US" dirty="0"/>
          </a:p>
        </p:txBody>
      </p:sp>
    </p:spTree>
    <p:extLst>
      <p:ext uri="{BB962C8B-B14F-4D97-AF65-F5344CB8AC3E}">
        <p14:creationId xmlns:p14="http://schemas.microsoft.com/office/powerpoint/2010/main" val="3469457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Multiple measures are put in place on the poll day to further strengthen</a:t>
            </a:r>
            <a:r>
              <a:rPr lang="en-US" baseline="0" dirty="0"/>
              <a:t> the poll process. </a:t>
            </a:r>
            <a:endParaRPr lang="en-US" dirty="0"/>
          </a:p>
          <a:p>
            <a:endParaRPr lang="en-US" dirty="0"/>
          </a:p>
        </p:txBody>
      </p:sp>
    </p:spTree>
    <p:extLst>
      <p:ext uri="{BB962C8B-B14F-4D97-AF65-F5344CB8AC3E}">
        <p14:creationId xmlns:p14="http://schemas.microsoft.com/office/powerpoint/2010/main" val="3697855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After the poll</a:t>
            </a:r>
            <a:r>
              <a:rPr lang="en-US" baseline="0" dirty="0"/>
              <a:t> any further voting on EVM is disabled by pressing CLOSE button on CU. EVMs are then sealed and transported to the strong rooms under armed escort. Candidates agents are also allowed to follow the EVM carrying vehicles. In addition arrangements are made for candidates or their agents to watch strong room 24/7 till the counting day. </a:t>
            </a:r>
            <a:endParaRPr lang="en-US" dirty="0"/>
          </a:p>
          <a:p>
            <a:endParaRPr lang="en-US" dirty="0"/>
          </a:p>
        </p:txBody>
      </p:sp>
    </p:spTree>
    <p:extLst>
      <p:ext uri="{BB962C8B-B14F-4D97-AF65-F5344CB8AC3E}">
        <p14:creationId xmlns:p14="http://schemas.microsoft.com/office/powerpoint/2010/main" val="29571784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After the poll</a:t>
            </a:r>
            <a:r>
              <a:rPr lang="en-US" baseline="0" dirty="0"/>
              <a:t> any further voting on EVM is disabled by pressing CLOSE button on CU. EVMs are then sealed and transported to the strong rooms under armed escort. Candidates agents are also allowed to follow the EVM carrying vehicles. In addition arrangements are made for candidates or their agents to watch strong room 24/7 till the counting day. </a:t>
            </a:r>
            <a:endParaRPr lang="en-US" dirty="0"/>
          </a:p>
          <a:p>
            <a:endParaRPr lang="en-US" dirty="0"/>
          </a:p>
        </p:txBody>
      </p:sp>
    </p:spTree>
    <p:extLst>
      <p:ext uri="{BB962C8B-B14F-4D97-AF65-F5344CB8AC3E}">
        <p14:creationId xmlns:p14="http://schemas.microsoft.com/office/powerpoint/2010/main" val="29571784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After the poll</a:t>
            </a:r>
            <a:r>
              <a:rPr lang="en-US" baseline="0" dirty="0"/>
              <a:t> any further voting on EVM is disabled by pressing CLOSE button on CU. EVMs are then sealed and transported to the strong rooms under armed escort. Candidates agents are also allowed to follow the EVM carrying vehicles. In addition arrangements are made for candidates or their agents to watch strong room 24/7 till the counting day. </a:t>
            </a:r>
            <a:endParaRPr lang="en-US" dirty="0"/>
          </a:p>
          <a:p>
            <a:endParaRPr lang="en-US" dirty="0"/>
          </a:p>
        </p:txBody>
      </p:sp>
    </p:spTree>
    <p:extLst>
      <p:ext uri="{BB962C8B-B14F-4D97-AF65-F5344CB8AC3E}">
        <p14:creationId xmlns:p14="http://schemas.microsoft.com/office/powerpoint/2010/main" val="29571784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After the poll</a:t>
            </a:r>
            <a:r>
              <a:rPr lang="en-US" baseline="0" dirty="0"/>
              <a:t> any further voting on EVM is disabled by pressing CLOSE button on CU. EVMs are then sealed and transported to the strong rooms under armed escort. Candidates agents are also allowed to follow the EVM carrying vehicles. In addition arrangements are made for candidates or their agents to watch strong room 24/7 till the counting day. </a:t>
            </a:r>
            <a:endParaRPr lang="en-US" dirty="0"/>
          </a:p>
          <a:p>
            <a:endParaRPr lang="en-US" dirty="0"/>
          </a:p>
        </p:txBody>
      </p:sp>
    </p:spTree>
    <p:extLst>
      <p:ext uri="{BB962C8B-B14F-4D97-AF65-F5344CB8AC3E}">
        <p14:creationId xmlns:p14="http://schemas.microsoft.com/office/powerpoint/2010/main" val="29571784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Elaborate security</a:t>
            </a:r>
            <a:r>
              <a:rPr lang="en-US" baseline="0" dirty="0"/>
              <a:t> protocol, both during election as well as non-election period, clubbed with the transparency protocol mandating written intimation to political parties and candidates </a:t>
            </a:r>
            <a:r>
              <a:rPr lang="en-US" baseline="0" dirty="0" err="1"/>
              <a:t>everytime</a:t>
            </a:r>
            <a:r>
              <a:rPr lang="en-US" baseline="0" dirty="0"/>
              <a:t> the warehouses are opened ensure that no-one can access the EVMs at any time. This security protocol is strengthened multifold while storing polled EVMs with CAPF, CCTV &amp; Candidates Watch.</a:t>
            </a:r>
            <a:endParaRPr lang="en-US" dirty="0"/>
          </a:p>
          <a:p>
            <a:r>
              <a:rPr lang="en-US" dirty="0"/>
              <a:t>In addition ECI undertakes annual physical verification of entire EVM stock across the country. </a:t>
            </a:r>
          </a:p>
          <a:p>
            <a:r>
              <a:rPr lang="en-US" dirty="0"/>
              <a:t>However, All Political</a:t>
            </a:r>
            <a:r>
              <a:rPr lang="en-US" baseline="0" dirty="0"/>
              <a:t> parties are also requested to kindly keep an eye on EVM warehouses even during non-election period</a:t>
            </a:r>
            <a:endParaRPr lang="en-US" dirty="0"/>
          </a:p>
          <a:p>
            <a:endParaRPr lang="en-US" dirty="0"/>
          </a:p>
        </p:txBody>
      </p:sp>
    </p:spTree>
    <p:extLst>
      <p:ext uri="{BB962C8B-B14F-4D97-AF65-F5344CB8AC3E}">
        <p14:creationId xmlns:p14="http://schemas.microsoft.com/office/powerpoint/2010/main" val="39704357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Elaborate security</a:t>
            </a:r>
            <a:r>
              <a:rPr lang="en-US" baseline="0" dirty="0"/>
              <a:t> protocol, both during election as well as non-election period, clubbed with the transparency protocol mandating written intimation to political parties and candidates </a:t>
            </a:r>
            <a:r>
              <a:rPr lang="en-US" baseline="0" dirty="0" err="1"/>
              <a:t>everytime</a:t>
            </a:r>
            <a:r>
              <a:rPr lang="en-US" baseline="0" dirty="0"/>
              <a:t> the warehouses are opened ensure that no-one can access the EVMs at any time. This security protocol is strengthened multifold while storing polled EVMs with CAPF, CCTV &amp; Candidates Watch.</a:t>
            </a:r>
            <a:endParaRPr lang="en-US" dirty="0"/>
          </a:p>
          <a:p>
            <a:r>
              <a:rPr lang="en-US" dirty="0"/>
              <a:t>In addition ECI undertakes annual physical verification of entire EVM stock across the country. </a:t>
            </a:r>
          </a:p>
          <a:p>
            <a:r>
              <a:rPr lang="en-US" dirty="0"/>
              <a:t>However, All Political</a:t>
            </a:r>
            <a:r>
              <a:rPr lang="en-US" baseline="0" dirty="0"/>
              <a:t> parties are also requested to kindly keep an eye on EVM warehouses even during non-election period</a:t>
            </a:r>
            <a:endParaRPr lang="en-US" dirty="0"/>
          </a:p>
          <a:p>
            <a:endParaRPr lang="en-US" dirty="0"/>
          </a:p>
        </p:txBody>
      </p:sp>
    </p:spTree>
    <p:extLst>
      <p:ext uri="{BB962C8B-B14F-4D97-AF65-F5344CB8AC3E}">
        <p14:creationId xmlns:p14="http://schemas.microsoft.com/office/powerpoint/2010/main" val="39704357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Elaborate security</a:t>
            </a:r>
            <a:r>
              <a:rPr lang="en-US" baseline="0" dirty="0"/>
              <a:t> protocol, both during election as well as non-election period, clubbed with the transparency protocol mandating written intimation to political parties and candidates </a:t>
            </a:r>
            <a:r>
              <a:rPr lang="en-US" baseline="0" dirty="0" err="1"/>
              <a:t>everytime</a:t>
            </a:r>
            <a:r>
              <a:rPr lang="en-US" baseline="0" dirty="0"/>
              <a:t> the warehouses are opened ensure that no-one can access the EVMs at any time. This security protocol is strengthened multifold while storing polled EVMs with CAPF, CCTV &amp; Candidates Watch.</a:t>
            </a:r>
            <a:endParaRPr lang="en-US" dirty="0"/>
          </a:p>
          <a:p>
            <a:r>
              <a:rPr lang="en-US" dirty="0"/>
              <a:t>In addition ECI undertakes annual physical verification of entire EVM stock across the country. </a:t>
            </a:r>
          </a:p>
          <a:p>
            <a:r>
              <a:rPr lang="en-US" dirty="0"/>
              <a:t>However, All Political</a:t>
            </a:r>
            <a:r>
              <a:rPr lang="en-US" baseline="0" dirty="0"/>
              <a:t> parties are also requested to kindly keep an eye on EVM warehouses even during non-election period</a:t>
            </a:r>
            <a:endParaRPr lang="en-US" dirty="0"/>
          </a:p>
          <a:p>
            <a:endParaRPr lang="en-US" dirty="0"/>
          </a:p>
        </p:txBody>
      </p:sp>
    </p:spTree>
    <p:extLst>
      <p:ext uri="{BB962C8B-B14F-4D97-AF65-F5344CB8AC3E}">
        <p14:creationId xmlns:p14="http://schemas.microsoft.com/office/powerpoint/2010/main" val="39704357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 the counting</a:t>
            </a:r>
            <a:r>
              <a:rPr lang="en-US" baseline="0" dirty="0"/>
              <a:t> day CUs are moved under </a:t>
            </a:r>
            <a:r>
              <a:rPr lang="en-US" baseline="0" dirty="0" err="1"/>
              <a:t>cctv</a:t>
            </a:r>
            <a:r>
              <a:rPr lang="en-US" baseline="0" dirty="0"/>
              <a:t> and its seals verified by the polling agents before taking out results. Post counting EVMs are moved back to strong rooms. However where</a:t>
            </a:r>
            <a:r>
              <a:rPr lang="en-GB" sz="1100" dirty="0"/>
              <a:t> VVPATs</a:t>
            </a:r>
            <a:r>
              <a:rPr lang="en-GB" sz="1100" baseline="0" dirty="0"/>
              <a:t> are</a:t>
            </a:r>
            <a:r>
              <a:rPr lang="en-GB" sz="1100" dirty="0"/>
              <a:t> used, paper slips are transferred to a black envelope which is sealed and kept in a separate plastic box and securely stored along with EVMs in Strong Room. VVPATs are now free for reuse.</a:t>
            </a:r>
            <a:endParaRPr lang="en-IN" sz="1100" dirty="0"/>
          </a:p>
          <a:p>
            <a:endParaRPr lang="en-US" dirty="0"/>
          </a:p>
        </p:txBody>
      </p:sp>
    </p:spTree>
    <p:extLst>
      <p:ext uri="{BB962C8B-B14F-4D97-AF65-F5344CB8AC3E}">
        <p14:creationId xmlns:p14="http://schemas.microsoft.com/office/powerpoint/2010/main" val="34065705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EVM system</a:t>
            </a:r>
            <a:r>
              <a:rPr lang="en-US" baseline="0" dirty="0"/>
              <a:t> has evolved over 40 years and have been in use in all elections since 2000</a:t>
            </a:r>
            <a:endParaRPr lang="en-US" dirty="0"/>
          </a:p>
          <a:p>
            <a:endParaRPr lang="en-US" dirty="0"/>
          </a:p>
        </p:txBody>
      </p:sp>
    </p:spTree>
    <p:extLst>
      <p:ext uri="{BB962C8B-B14F-4D97-AF65-F5344CB8AC3E}">
        <p14:creationId xmlns:p14="http://schemas.microsoft.com/office/powerpoint/2010/main" val="38669977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9" name="Shape 3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would urge that the word ‘hacking’ is not used by anyone</a:t>
            </a:r>
          </a:p>
          <a:p>
            <a:endParaRPr lang="en-US" dirty="0"/>
          </a:p>
        </p:txBody>
      </p:sp>
    </p:spTree>
    <p:extLst>
      <p:ext uri="{BB962C8B-B14F-4D97-AF65-F5344CB8AC3E}">
        <p14:creationId xmlns:p14="http://schemas.microsoft.com/office/powerpoint/2010/main" val="2486427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Another aspersion</a:t>
            </a:r>
            <a:r>
              <a:rPr lang="en-US" baseline="0" dirty="0"/>
              <a:t> is that the result display can be altered remotely through </a:t>
            </a:r>
            <a:r>
              <a:rPr lang="en-US" baseline="0" dirty="0" err="1"/>
              <a:t>bluetooth</a:t>
            </a:r>
            <a:r>
              <a:rPr lang="en-US" baseline="0" dirty="0"/>
              <a:t>, </a:t>
            </a:r>
            <a:r>
              <a:rPr lang="en-US" baseline="0" dirty="0" err="1"/>
              <a:t>wifi</a:t>
            </a:r>
            <a:r>
              <a:rPr lang="en-US" baseline="0" dirty="0"/>
              <a:t>, etc. </a:t>
            </a:r>
            <a:endParaRPr lang="en-US" dirty="0"/>
          </a:p>
          <a:p>
            <a:endParaRPr lang="en-US" dirty="0"/>
          </a:p>
        </p:txBody>
      </p:sp>
    </p:spTree>
    <p:extLst>
      <p:ext uri="{BB962C8B-B14F-4D97-AF65-F5344CB8AC3E}">
        <p14:creationId xmlns:p14="http://schemas.microsoft.com/office/powerpoint/2010/main" val="17145617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Yet another</a:t>
            </a:r>
            <a:r>
              <a:rPr lang="en-US" baseline="0" dirty="0"/>
              <a:t> allegation says that </a:t>
            </a:r>
            <a:endParaRPr lang="en-US" dirty="0"/>
          </a:p>
          <a:p>
            <a:endParaRPr lang="en-US" dirty="0"/>
          </a:p>
        </p:txBody>
      </p:sp>
    </p:spTree>
    <p:extLst>
      <p:ext uri="{BB962C8B-B14F-4D97-AF65-F5344CB8AC3E}">
        <p14:creationId xmlns:p14="http://schemas.microsoft.com/office/powerpoint/2010/main" val="30211501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trike="noStrike" dirty="0"/>
              <a:t>A few naysayers</a:t>
            </a:r>
            <a:r>
              <a:rPr lang="en-US" strike="noStrike" baseline="0" dirty="0"/>
              <a:t> allege that EVM can be tampered by replacing the micro-controller or the memory OR EVEN THE FULL MOTHERBOARD. However both administrative safeguards as well as tech security rule that out. </a:t>
            </a:r>
            <a:endParaRPr lang="en-US" strike="noStrike" dirty="0"/>
          </a:p>
          <a:p>
            <a:endParaRPr lang="en-US" dirty="0"/>
          </a:p>
        </p:txBody>
      </p:sp>
    </p:spTree>
    <p:extLst>
      <p:ext uri="{BB962C8B-B14F-4D97-AF65-F5344CB8AC3E}">
        <p14:creationId xmlns:p14="http://schemas.microsoft.com/office/powerpoint/2010/main" val="30293836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Commission has received</a:t>
            </a:r>
            <a:r>
              <a:rPr lang="en-US" baseline="0" dirty="0"/>
              <a:t> several complaints casting aspersions, all of which are unfounded as already explained.</a:t>
            </a:r>
            <a:endParaRPr lang="en-US" dirty="0"/>
          </a:p>
          <a:p>
            <a:endParaRPr lang="en-US" dirty="0"/>
          </a:p>
        </p:txBody>
      </p:sp>
    </p:spTree>
    <p:extLst>
      <p:ext uri="{BB962C8B-B14F-4D97-AF65-F5344CB8AC3E}">
        <p14:creationId xmlns:p14="http://schemas.microsoft.com/office/powerpoint/2010/main" val="6543751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trike="noStrike" dirty="0"/>
              <a:t>As can be seen, the 4 buttons pressed and 4 slips printed</a:t>
            </a:r>
            <a:r>
              <a:rPr lang="en-US" strike="noStrike" baseline="0" dirty="0"/>
              <a:t> clearly shows that there was nothing wrong with EVMs or VVPAT. The allegation that VVPAT printed the same symbol irrespective of the button pressed is completely false. However, the SOP of conducting FLC even before using any EVM for training or demonstration was missed at </a:t>
            </a:r>
            <a:r>
              <a:rPr lang="en-US" strike="noStrike" baseline="0" dirty="0" err="1"/>
              <a:t>Bhind</a:t>
            </a:r>
            <a:r>
              <a:rPr lang="en-US" strike="noStrike" baseline="0" dirty="0"/>
              <a:t> and as a result  the previously loaded symbols in VVPAT were not erased before the demo. As a result the VVPAT printed the symbols and names corresponding to Kanpur AC.</a:t>
            </a:r>
            <a:endParaRPr lang="en-US" strike="noStrike" dirty="0"/>
          </a:p>
          <a:p>
            <a:endParaRPr lang="en-US" strike="sngStrike" dirty="0"/>
          </a:p>
        </p:txBody>
      </p:sp>
    </p:spTree>
    <p:extLst>
      <p:ext uri="{BB962C8B-B14F-4D97-AF65-F5344CB8AC3E}">
        <p14:creationId xmlns:p14="http://schemas.microsoft.com/office/powerpoint/2010/main" val="5394526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Since 11 Mar 120 petitions have been received</a:t>
            </a:r>
            <a:r>
              <a:rPr lang="en-US" baseline="0" dirty="0"/>
              <a:t> by the Commission. 41 of these alleged wrong results. 17 of these relate to SECs. We had sought evidence from remaining 24 but while 3 have responded, none have given any evidence of tampering.</a:t>
            </a:r>
            <a:endParaRPr lang="en-US" dirty="0"/>
          </a:p>
          <a:p>
            <a:endParaRPr lang="en-US" dirty="0"/>
          </a:p>
        </p:txBody>
      </p:sp>
    </p:spTree>
    <p:extLst>
      <p:ext uri="{BB962C8B-B14F-4D97-AF65-F5344CB8AC3E}">
        <p14:creationId xmlns:p14="http://schemas.microsoft.com/office/powerpoint/2010/main" val="37702473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64783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9" name="Shape 3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quick</a:t>
            </a:r>
            <a:r>
              <a:rPr lang="en-US" baseline="0" dirty="0"/>
              <a:t> glance on the various doubts that have been raised – EVMs can be hacked, Result displayed on CU can be altered through </a:t>
            </a:r>
            <a:r>
              <a:rPr lang="en-US" baseline="0" dirty="0" err="1"/>
              <a:t>wifi</a:t>
            </a:r>
            <a:r>
              <a:rPr lang="en-US" baseline="0" dirty="0"/>
              <a:t>, Stored Data can be altered, microcontroller or memory or even full motherboard can be replaced, Trojan can be inserted into the software, Stuffing can be done after poll closure. Doubts also on why we continue to use EVMs when most foreign countries have discontinued using.</a:t>
            </a:r>
            <a:endParaRPr lang="en-US" dirty="0"/>
          </a:p>
          <a:p>
            <a:pPr lvl="0">
              <a:spcBef>
                <a:spcPts val="0"/>
              </a:spcBef>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46709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All EVMs found defective are sent to manufacturers</a:t>
            </a:r>
            <a:r>
              <a:rPr lang="en-US" baseline="0" dirty="0"/>
              <a:t> for analysis and repair. </a:t>
            </a:r>
            <a:r>
              <a:rPr lang="en-US" sz="1100" dirty="0"/>
              <a:t>Manufacturers follow same security protocols during repair as they do for manufacturing new EVMs.</a:t>
            </a:r>
          </a:p>
          <a:p>
            <a:endParaRPr lang="en-US" dirty="0"/>
          </a:p>
          <a:p>
            <a:endParaRPr lang="en-US" dirty="0"/>
          </a:p>
        </p:txBody>
      </p:sp>
    </p:spTree>
    <p:extLst>
      <p:ext uri="{BB962C8B-B14F-4D97-AF65-F5344CB8AC3E}">
        <p14:creationId xmlns:p14="http://schemas.microsoft.com/office/powerpoint/2010/main" val="41280326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trike="noStrike" dirty="0"/>
              <a:t>In the notes we have clearly</a:t>
            </a:r>
            <a:r>
              <a:rPr lang="en-US" strike="noStrike" baseline="0" dirty="0"/>
              <a:t> spelt out how ECI EVMs are far superior to any EVMs worldwide. While most EVMs used in foreign countries are internet connected only a few country like Germany, Netherlands Ireland, Brazil, Namibia etc. used standalone EVMs. However Germany , Netherland and Ireland stopped using EVMs as these were privately manufactured and  they had no independent certification system unlike a very robust verification and certification system through independent TEC in case of ECI EVMS. Also voting data in these </a:t>
            </a:r>
            <a:r>
              <a:rPr lang="en-US" strike="noStrike" baseline="0"/>
              <a:t>NEDAP EVMs was </a:t>
            </a:r>
            <a:r>
              <a:rPr lang="en-US" strike="noStrike" baseline="0" dirty="0"/>
              <a:t>transferred using CDs, unlike our EVMs where it is stored internally. Also these countries lack full end to end administrative safeguards as well as legal framework. Finally their EVMs also lack auditability</a:t>
            </a:r>
            <a:endParaRPr lang="en-US" strike="noStrike" dirty="0"/>
          </a:p>
          <a:p>
            <a:endParaRPr lang="en-US" dirty="0"/>
          </a:p>
        </p:txBody>
      </p:sp>
    </p:spTree>
    <p:extLst>
      <p:ext uri="{BB962C8B-B14F-4D97-AF65-F5344CB8AC3E}">
        <p14:creationId xmlns:p14="http://schemas.microsoft.com/office/powerpoint/2010/main" val="33937157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85697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856973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fld id="{D383FE91-08D9-438B-A3F3-F926F1CD0CBC}" type="slidenum">
              <a:rPr lang="en-US" smtClean="0"/>
              <a:pPr marL="0" marR="0" indent="0" algn="l" defTabSz="914400" rtl="0" eaLnBrk="1" fontAlgn="auto" latinLnBrk="0" hangingPunct="1">
                <a:lnSpc>
                  <a:spcPct val="100000"/>
                </a:lnSpc>
                <a:spcBef>
                  <a:spcPts val="0"/>
                </a:spcBef>
                <a:spcAft>
                  <a:spcPts val="0"/>
                </a:spcAft>
                <a:buClrTx/>
                <a:buSzTx/>
                <a:buFontTx/>
                <a:buNone/>
                <a:tabLst/>
                <a:defRPr/>
              </a:pPr>
              <a:t>65</a:t>
            </a:fld>
            <a:fld id="{FCEAF0A6-078B-415F-BB7A-552D61FC244A}" type="slidenum">
              <a:rPr lang="en-US" smtClean="0"/>
              <a:pPr marL="0" marR="0" indent="0" algn="l" defTabSz="914400" rtl="0" eaLnBrk="1" fontAlgn="auto" latinLnBrk="0" hangingPunct="1">
                <a:lnSpc>
                  <a:spcPct val="100000"/>
                </a:lnSpc>
                <a:spcBef>
                  <a:spcPts val="0"/>
                </a:spcBef>
                <a:spcAft>
                  <a:spcPts val="0"/>
                </a:spcAft>
                <a:buClrTx/>
                <a:buSzTx/>
                <a:buFontTx/>
                <a:buNone/>
                <a:tabLst/>
                <a:defRPr/>
              </a:pPr>
              <a:t>65</a:t>
            </a:fld>
            <a:endParaRPr lang="en-US" dirty="0"/>
          </a:p>
          <a:p>
            <a:endParaRPr lang="en-US" dirty="0"/>
          </a:p>
        </p:txBody>
      </p:sp>
    </p:spTree>
    <p:extLst>
      <p:ext uri="{BB962C8B-B14F-4D97-AF65-F5344CB8AC3E}">
        <p14:creationId xmlns:p14="http://schemas.microsoft.com/office/powerpoint/2010/main" val="3888592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six</a:t>
            </a:r>
            <a:r>
              <a:rPr lang="en-US" baseline="0" dirty="0"/>
              <a:t> slides to be made concise</a:t>
            </a:r>
            <a:endParaRPr lang="en-US" dirty="0"/>
          </a:p>
          <a:p>
            <a:pPr lvl="0">
              <a:spcBef>
                <a:spcPts val="0"/>
              </a:spcBef>
              <a:buNone/>
            </a:pPr>
            <a:endParaRPr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a:t>
            </a:r>
            <a:r>
              <a:rPr lang="en-US" baseline="0" dirty="0"/>
              <a:t> conclude, Commission reiterates it absolute confidence on its EVM system and is committed to deploy 100% VVPATs in all ensuing elections for which procurement orders have already been placed. Commission has received certain representations on VVPAT recount rules and is open for your suggestions, if any. </a:t>
            </a:r>
            <a:endParaRPr lang="en-US" dirty="0"/>
          </a:p>
          <a:p>
            <a:endParaRPr lang="en-US" dirty="0"/>
          </a:p>
        </p:txBody>
      </p:sp>
    </p:spTree>
    <p:extLst>
      <p:ext uri="{BB962C8B-B14F-4D97-AF65-F5344CB8AC3E}">
        <p14:creationId xmlns:p14="http://schemas.microsoft.com/office/powerpoint/2010/main" val="33630293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Commission</a:t>
            </a:r>
            <a:r>
              <a:rPr lang="en-US" baseline="0" dirty="0"/>
              <a:t> is aided by a Technical Expert Committee comprising of 4 eminent Professors from IITs, each of whom are renowned specialists in their fields. Prof </a:t>
            </a:r>
            <a:r>
              <a:rPr lang="en-US" baseline="0" dirty="0" err="1"/>
              <a:t>Shahani</a:t>
            </a:r>
            <a:r>
              <a:rPr lang="en-US" baseline="0" dirty="0"/>
              <a:t> present here heads the TEC and is one of the finest electronics expert.  Prof </a:t>
            </a:r>
            <a:r>
              <a:rPr lang="en-US" baseline="0" dirty="0" err="1"/>
              <a:t>Moona</a:t>
            </a:r>
            <a:r>
              <a:rPr lang="en-US" baseline="0" dirty="0"/>
              <a:t> also present here is currently Director of IIT </a:t>
            </a:r>
            <a:r>
              <a:rPr lang="en-US" baseline="0" dirty="0" err="1"/>
              <a:t>Bhilai</a:t>
            </a:r>
            <a:r>
              <a:rPr lang="en-US" baseline="0" dirty="0"/>
              <a:t> and was till recently heading CDAC which has given India the supercomputer PARAM.</a:t>
            </a:r>
            <a:endParaRPr lang="en-US" dirty="0"/>
          </a:p>
          <a:p>
            <a:endParaRPr lang="en-US" dirty="0"/>
          </a:p>
        </p:txBody>
      </p:sp>
    </p:spTree>
    <p:extLst>
      <p:ext uri="{BB962C8B-B14F-4D97-AF65-F5344CB8AC3E}">
        <p14:creationId xmlns:p14="http://schemas.microsoft.com/office/powerpoint/2010/main" val="1834078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TEC not only advises</a:t>
            </a:r>
            <a:r>
              <a:rPr lang="en-US" baseline="0" dirty="0"/>
              <a:t> us on designs of new versions, it vets and approves the final designs, assists manufacturers in design process, lays down standards and quality assurance processes, and gives technical advise to the commission on all aspects of EVMs </a:t>
            </a:r>
            <a:endParaRPr lang="en-US" dirty="0"/>
          </a:p>
          <a:p>
            <a:endParaRPr lang="en-US" dirty="0"/>
          </a:p>
        </p:txBody>
      </p:sp>
    </p:spTree>
    <p:extLst>
      <p:ext uri="{BB962C8B-B14F-4D97-AF65-F5344CB8AC3E}">
        <p14:creationId xmlns:p14="http://schemas.microsoft.com/office/powerpoint/2010/main" val="825838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jpe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9"/>
        <p:cNvGrpSpPr/>
        <p:nvPr/>
      </p:nvGrpSpPr>
      <p:grpSpPr>
        <a:xfrm>
          <a:off x="0" y="0"/>
          <a:ext cx="0" cy="0"/>
          <a:chOff x="0" y="0"/>
          <a:chExt cx="0" cy="0"/>
        </a:xfrm>
      </p:grpSpPr>
      <p:sp>
        <p:nvSpPr>
          <p:cNvPr id="10" name="Shape 10"/>
          <p:cNvSpPr/>
          <p:nvPr/>
        </p:nvSpPr>
        <p:spPr>
          <a:xfrm>
            <a:off x="7544482" y="657775"/>
            <a:ext cx="1299300" cy="432900"/>
          </a:xfrm>
          <a:prstGeom prst="triangle">
            <a:avLst>
              <a:gd name="adj" fmla="val 32425"/>
            </a:avLst>
          </a:prstGeom>
          <a:solidFill>
            <a:srgbClr val="263248"/>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sp>
        <p:nvSpPr>
          <p:cNvPr id="12" name="Shape 12"/>
          <p:cNvSpPr/>
          <p:nvPr/>
        </p:nvSpPr>
        <p:spPr>
          <a:xfrm>
            <a:off x="0" y="0"/>
            <a:ext cx="3525000" cy="5143500"/>
          </a:xfrm>
          <a:prstGeom prst="rect">
            <a:avLst/>
          </a:prstGeom>
          <a:solidFill>
            <a:schemeClr val="bg1"/>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rot="10800000" flipH="1">
            <a:off x="3517898" y="-7088"/>
            <a:ext cx="5143500" cy="5143500"/>
          </a:xfrm>
          <a:prstGeom prst="rtTriangle">
            <a:avLst/>
          </a:prstGeom>
          <a:solidFill>
            <a:schemeClr val="bg1"/>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grpSp>
        <p:nvGrpSpPr>
          <p:cNvPr id="14" name="Shape 14"/>
          <p:cNvGrpSpPr/>
          <p:nvPr/>
        </p:nvGrpSpPr>
        <p:grpSpPr>
          <a:xfrm rot="10800000" flipH="1">
            <a:off x="0" y="1090762"/>
            <a:ext cx="8847501" cy="2961974"/>
            <a:chOff x="-8178042" y="-4493254"/>
            <a:chExt cx="19483597" cy="6522736"/>
          </a:xfrm>
        </p:grpSpPr>
        <p:sp>
          <p:nvSpPr>
            <p:cNvPr id="15" name="Shape 15"/>
            <p:cNvSpPr/>
            <p:nvPr/>
          </p:nvSpPr>
          <p:spPr>
            <a:xfrm>
              <a:off x="-8178042" y="-4493118"/>
              <a:ext cx="12968400" cy="6522600"/>
            </a:xfrm>
            <a:prstGeom prst="rect">
              <a:avLst/>
            </a:prstGeom>
            <a:solidFill>
              <a:srgbClr val="3F5378"/>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sp>
          <p:nvSpPr>
            <p:cNvPr id="16" name="Shape 16"/>
            <p:cNvSpPr/>
            <p:nvPr/>
          </p:nvSpPr>
          <p:spPr>
            <a:xfrm>
              <a:off x="4782955" y="-4493254"/>
              <a:ext cx="6522599" cy="6522600"/>
            </a:xfrm>
            <a:prstGeom prst="rtTriangle">
              <a:avLst/>
            </a:prstGeom>
            <a:solidFill>
              <a:srgbClr val="3F5378"/>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grpSp>
      <p:grpSp>
        <p:nvGrpSpPr>
          <p:cNvPr id="17" name="Shape 17"/>
          <p:cNvGrpSpPr/>
          <p:nvPr/>
        </p:nvGrpSpPr>
        <p:grpSpPr>
          <a:xfrm>
            <a:off x="3677235" y="4278348"/>
            <a:ext cx="5480828" cy="432996"/>
            <a:chOff x="5582264" y="4646737"/>
            <a:chExt cx="5480828" cy="432996"/>
          </a:xfrm>
        </p:grpSpPr>
        <p:sp>
          <p:nvSpPr>
            <p:cNvPr id="18" name="Shape 18"/>
            <p:cNvSpPr/>
            <p:nvPr/>
          </p:nvSpPr>
          <p:spPr>
            <a:xfrm rot="10800000">
              <a:off x="5582264" y="4948333"/>
              <a:ext cx="394200" cy="131400"/>
            </a:xfrm>
            <a:prstGeom prst="triangle">
              <a:avLst>
                <a:gd name="adj" fmla="val 32425"/>
              </a:avLst>
            </a:prstGeom>
            <a:solidFill>
              <a:srgbClr val="D26F00"/>
            </a:solidFill>
            <a:ln>
              <a:noFill/>
            </a:ln>
          </p:spPr>
          <p:txBody>
            <a:bodyPr lIns="91425" tIns="91425" rIns="91425" bIns="91425" anchor="ctr" anchorCtr="0">
              <a:noAutofit/>
            </a:bodyPr>
            <a:lstStyle/>
            <a:p>
              <a:pPr lvl="0">
                <a:spcBef>
                  <a:spcPts val="0"/>
                </a:spcBef>
                <a:buNone/>
              </a:pPr>
              <a:endParaRPr/>
            </a:p>
          </p:txBody>
        </p:sp>
        <p:grpSp>
          <p:nvGrpSpPr>
            <p:cNvPr id="19" name="Shape 19"/>
            <p:cNvGrpSpPr/>
            <p:nvPr/>
          </p:nvGrpSpPr>
          <p:grpSpPr>
            <a:xfrm flipH="1">
              <a:off x="5585231" y="4646737"/>
              <a:ext cx="5477861" cy="304551"/>
              <a:chOff x="-24158748" y="330075"/>
              <a:chExt cx="30568422" cy="1699505"/>
            </a:xfrm>
          </p:grpSpPr>
          <p:sp>
            <p:nvSpPr>
              <p:cNvPr id="20" name="Shape 20"/>
              <p:cNvSpPr/>
              <p:nvPr/>
            </p:nvSpPr>
            <p:spPr>
              <a:xfrm>
                <a:off x="-24158748" y="330080"/>
                <a:ext cx="28908000" cy="1699500"/>
              </a:xfrm>
              <a:prstGeom prst="rect">
                <a:avLst/>
              </a:prstGeom>
              <a:solidFill>
                <a:srgbClr val="FF9800"/>
              </a:solidFill>
              <a:ln>
                <a:noFill/>
              </a:ln>
            </p:spPr>
            <p:txBody>
              <a:bodyPr lIns="91425" tIns="91425" rIns="91425" bIns="91425" anchor="ctr" anchorCtr="0">
                <a:noAutofit/>
              </a:bodyPr>
              <a:lstStyle/>
              <a:p>
                <a:pPr lvl="0" rtl="0">
                  <a:spcBef>
                    <a:spcPts val="0"/>
                  </a:spcBef>
                  <a:buNone/>
                </a:pPr>
                <a:endParaRPr/>
              </a:p>
            </p:txBody>
          </p:sp>
          <p:sp>
            <p:nvSpPr>
              <p:cNvPr id="21" name="Shape 21"/>
              <p:cNvSpPr/>
              <p:nvPr/>
            </p:nvSpPr>
            <p:spPr>
              <a:xfrm>
                <a:off x="4710174" y="330075"/>
                <a:ext cx="1699500" cy="1699500"/>
              </a:xfrm>
              <a:prstGeom prst="rtTriangle">
                <a:avLst/>
              </a:prstGeom>
              <a:solidFill>
                <a:srgbClr val="FF9800"/>
              </a:solidFill>
              <a:ln>
                <a:noFill/>
              </a:ln>
            </p:spPr>
            <p:txBody>
              <a:bodyPr lIns="91425" tIns="91425" rIns="91425" bIns="91425" anchor="ctr" anchorCtr="0">
                <a:noAutofit/>
              </a:bodyPr>
              <a:lstStyle/>
              <a:p>
                <a:pPr lvl="0">
                  <a:spcBef>
                    <a:spcPts val="0"/>
                  </a:spcBef>
                  <a:buNone/>
                </a:pPr>
                <a:endParaRPr/>
              </a:p>
            </p:txBody>
          </p:sp>
        </p:grpSp>
      </p:grpSp>
      <p:sp>
        <p:nvSpPr>
          <p:cNvPr id="22" name="Shape 22"/>
          <p:cNvSpPr txBox="1">
            <a:spLocks noGrp="1"/>
          </p:cNvSpPr>
          <p:nvPr>
            <p:ph type="ctrTitle"/>
          </p:nvPr>
        </p:nvSpPr>
        <p:spPr>
          <a:xfrm>
            <a:off x="685800" y="1090750"/>
            <a:ext cx="5367900" cy="2961900"/>
          </a:xfrm>
          <a:prstGeom prst="rect">
            <a:avLst/>
          </a:prstGeom>
        </p:spPr>
        <p:txBody>
          <a:bodyPr lIns="91425" tIns="91425" rIns="91425" bIns="91425" anchor="ctr" anchorCtr="0"/>
          <a:lstStyle>
            <a:lvl1pPr lvl="0">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pic>
        <p:nvPicPr>
          <p:cNvPr id="24" name="Picture 23" descr="eci-logo.jpg"/>
          <p:cNvPicPr>
            <a:picLocks noChangeAspect="1"/>
          </p:cNvPicPr>
          <p:nvPr/>
        </p:nvPicPr>
        <p:blipFill>
          <a:blip r:embed="rId2" cstate="print">
            <a:clrChange>
              <a:clrFrom>
                <a:srgbClr val="FFFFFF"/>
              </a:clrFrom>
              <a:clrTo>
                <a:srgbClr val="FFFFFF">
                  <a:alpha val="0"/>
                </a:srgbClr>
              </a:clrTo>
            </a:clrChange>
          </a:blip>
          <a:stretch>
            <a:fillRect/>
          </a:stretch>
        </p:blipFill>
        <p:spPr>
          <a:xfrm>
            <a:off x="76200" y="-9525"/>
            <a:ext cx="914400" cy="904981"/>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24"/>
        <p:cNvGrpSpPr/>
        <p:nvPr/>
      </p:nvGrpSpPr>
      <p:grpSpPr>
        <a:xfrm>
          <a:off x="0" y="0"/>
          <a:ext cx="0" cy="0"/>
          <a:chOff x="0" y="0"/>
          <a:chExt cx="0" cy="0"/>
        </a:xfrm>
      </p:grpSpPr>
      <p:grpSp>
        <p:nvGrpSpPr>
          <p:cNvPr id="125" name="Shape 125"/>
          <p:cNvGrpSpPr/>
          <p:nvPr/>
        </p:nvGrpSpPr>
        <p:grpSpPr>
          <a:xfrm>
            <a:off x="-3" y="40"/>
            <a:ext cx="7072430" cy="1327314"/>
            <a:chOff x="-3" y="40"/>
            <a:chExt cx="7072430" cy="1327314"/>
          </a:xfrm>
        </p:grpSpPr>
        <p:sp>
          <p:nvSpPr>
            <p:cNvPr id="126" name="Shape 126"/>
            <p:cNvSpPr/>
            <p:nvPr/>
          </p:nvSpPr>
          <p:spPr>
            <a:xfrm>
              <a:off x="6292649" y="126425"/>
              <a:ext cx="779700" cy="259800"/>
            </a:xfrm>
            <a:prstGeom prst="triangle">
              <a:avLst>
                <a:gd name="adj" fmla="val 32425"/>
              </a:avLst>
            </a:prstGeom>
            <a:solidFill>
              <a:srgbClr val="263248"/>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grpSp>
          <p:nvGrpSpPr>
            <p:cNvPr id="127" name="Shape 127"/>
            <p:cNvGrpSpPr/>
            <p:nvPr/>
          </p:nvGrpSpPr>
          <p:grpSpPr>
            <a:xfrm rot="10800000" flipH="1">
              <a:off x="2" y="40"/>
              <a:ext cx="6756167" cy="1327314"/>
              <a:chOff x="-2168137" y="330075"/>
              <a:chExt cx="8650662" cy="1699506"/>
            </a:xfrm>
          </p:grpSpPr>
          <p:sp>
            <p:nvSpPr>
              <p:cNvPr id="128" name="Shape 128"/>
              <p:cNvSpPr/>
              <p:nvPr/>
            </p:nvSpPr>
            <p:spPr>
              <a:xfrm>
                <a:off x="-2168137" y="330081"/>
                <a:ext cx="6958200" cy="1699500"/>
              </a:xfrm>
              <a:prstGeom prst="rect">
                <a:avLst/>
              </a:prstGeom>
              <a:solidFill>
                <a:srgbClr val="C7D3E6"/>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sp>
            <p:nvSpPr>
              <p:cNvPr id="129" name="Shape 129"/>
              <p:cNvSpPr/>
              <p:nvPr/>
            </p:nvSpPr>
            <p:spPr>
              <a:xfrm>
                <a:off x="4783024" y="330075"/>
                <a:ext cx="1699500" cy="1699500"/>
              </a:xfrm>
              <a:prstGeom prst="rtTriangle">
                <a:avLst/>
              </a:prstGeom>
              <a:solidFill>
                <a:srgbClr val="C7D3E6"/>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grpSp>
        <p:grpSp>
          <p:nvGrpSpPr>
            <p:cNvPr id="130" name="Shape 130"/>
            <p:cNvGrpSpPr/>
            <p:nvPr/>
          </p:nvGrpSpPr>
          <p:grpSpPr>
            <a:xfrm rot="10800000" flipH="1">
              <a:off x="-3" y="381007"/>
              <a:ext cx="7072430" cy="771743"/>
              <a:chOff x="-9092084" y="330075"/>
              <a:chExt cx="15574609" cy="1699501"/>
            </a:xfrm>
          </p:grpSpPr>
          <p:sp>
            <p:nvSpPr>
              <p:cNvPr id="131" name="Shape 131"/>
              <p:cNvSpPr/>
              <p:nvPr/>
            </p:nvSpPr>
            <p:spPr>
              <a:xfrm>
                <a:off x="-9092084" y="330076"/>
                <a:ext cx="13882200" cy="1699500"/>
              </a:xfrm>
              <a:prstGeom prst="rect">
                <a:avLst/>
              </a:prstGeom>
              <a:solidFill>
                <a:srgbClr val="3F5378"/>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sp>
            <p:nvSpPr>
              <p:cNvPr id="132" name="Shape 132"/>
              <p:cNvSpPr/>
              <p:nvPr/>
            </p:nvSpPr>
            <p:spPr>
              <a:xfrm>
                <a:off x="4783024" y="330075"/>
                <a:ext cx="1699500" cy="1699500"/>
              </a:xfrm>
              <a:prstGeom prst="rtTriangle">
                <a:avLst/>
              </a:prstGeom>
              <a:solidFill>
                <a:srgbClr val="3F5378"/>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grpSp>
      </p:grpSp>
      <p:grpSp>
        <p:nvGrpSpPr>
          <p:cNvPr id="133" name="Shape 133"/>
          <p:cNvGrpSpPr/>
          <p:nvPr/>
        </p:nvGrpSpPr>
        <p:grpSpPr>
          <a:xfrm>
            <a:off x="6946841" y="4472722"/>
            <a:ext cx="2202829" cy="670794"/>
            <a:chOff x="5575241" y="4472722"/>
            <a:chExt cx="2202829" cy="670794"/>
          </a:xfrm>
        </p:grpSpPr>
        <p:sp>
          <p:nvSpPr>
            <p:cNvPr id="134" name="Shape 134"/>
            <p:cNvSpPr/>
            <p:nvPr/>
          </p:nvSpPr>
          <p:spPr>
            <a:xfrm rot="10800000">
              <a:off x="5575241" y="4948333"/>
              <a:ext cx="394200" cy="131400"/>
            </a:xfrm>
            <a:prstGeom prst="triangle">
              <a:avLst>
                <a:gd name="adj" fmla="val 32425"/>
              </a:avLst>
            </a:prstGeom>
            <a:solidFill>
              <a:srgbClr val="D26F00"/>
            </a:solidFill>
            <a:ln>
              <a:noFill/>
            </a:ln>
          </p:spPr>
          <p:txBody>
            <a:bodyPr lIns="91425" tIns="91425" rIns="91425" bIns="91425" anchor="ctr" anchorCtr="0">
              <a:noAutofit/>
            </a:bodyPr>
            <a:lstStyle/>
            <a:p>
              <a:pPr lvl="0">
                <a:spcBef>
                  <a:spcPts val="0"/>
                </a:spcBef>
                <a:buNone/>
              </a:pPr>
              <a:endParaRPr/>
            </a:p>
          </p:txBody>
        </p:sp>
        <p:grpSp>
          <p:nvGrpSpPr>
            <p:cNvPr id="135" name="Shape 135"/>
            <p:cNvGrpSpPr/>
            <p:nvPr/>
          </p:nvGrpSpPr>
          <p:grpSpPr>
            <a:xfrm flipH="1">
              <a:off x="5734850" y="4472722"/>
              <a:ext cx="2040836" cy="670794"/>
              <a:chOff x="1297953" y="330075"/>
              <a:chExt cx="5169293" cy="1699505"/>
            </a:xfrm>
          </p:grpSpPr>
          <p:sp>
            <p:nvSpPr>
              <p:cNvPr id="136" name="Shape 136"/>
              <p:cNvSpPr/>
              <p:nvPr/>
            </p:nvSpPr>
            <p:spPr>
              <a:xfrm>
                <a:off x="1297953" y="330080"/>
                <a:ext cx="3476700" cy="1699500"/>
              </a:xfrm>
              <a:prstGeom prst="rect">
                <a:avLst/>
              </a:prstGeom>
              <a:solidFill>
                <a:srgbClr val="C7D3E6"/>
              </a:solidFill>
              <a:ln>
                <a:noFill/>
              </a:ln>
            </p:spPr>
            <p:txBody>
              <a:bodyPr lIns="91425" tIns="91425" rIns="91425" bIns="91425" anchor="ctr" anchorCtr="0">
                <a:noAutofit/>
              </a:bodyPr>
              <a:lstStyle/>
              <a:p>
                <a:pPr lvl="0" rtl="0">
                  <a:spcBef>
                    <a:spcPts val="0"/>
                  </a:spcBef>
                  <a:buNone/>
                </a:pPr>
                <a:endParaRPr/>
              </a:p>
            </p:txBody>
          </p:sp>
          <p:sp>
            <p:nvSpPr>
              <p:cNvPr id="137" name="Shape 137"/>
              <p:cNvSpPr/>
              <p:nvPr/>
            </p:nvSpPr>
            <p:spPr>
              <a:xfrm>
                <a:off x="4767747" y="330075"/>
                <a:ext cx="1699500" cy="1699500"/>
              </a:xfrm>
              <a:prstGeom prst="rtTriangle">
                <a:avLst/>
              </a:prstGeom>
              <a:solidFill>
                <a:srgbClr val="C7D3E6"/>
              </a:solidFill>
              <a:ln>
                <a:noFill/>
              </a:ln>
            </p:spPr>
            <p:txBody>
              <a:bodyPr lIns="91425" tIns="91425" rIns="91425" bIns="91425" anchor="ctr" anchorCtr="0">
                <a:noAutofit/>
              </a:bodyPr>
              <a:lstStyle/>
              <a:p>
                <a:pPr lvl="0">
                  <a:spcBef>
                    <a:spcPts val="0"/>
                  </a:spcBef>
                  <a:buNone/>
                </a:pPr>
                <a:endParaRPr/>
              </a:p>
            </p:txBody>
          </p:sp>
        </p:grpSp>
        <p:grpSp>
          <p:nvGrpSpPr>
            <p:cNvPr id="138" name="Shape 138"/>
            <p:cNvGrpSpPr/>
            <p:nvPr/>
          </p:nvGrpSpPr>
          <p:grpSpPr>
            <a:xfrm flipH="1">
              <a:off x="5578208" y="4646737"/>
              <a:ext cx="2199862" cy="304562"/>
              <a:chOff x="-5827152" y="330075"/>
              <a:chExt cx="12276018" cy="1699568"/>
            </a:xfrm>
          </p:grpSpPr>
          <p:sp>
            <p:nvSpPr>
              <p:cNvPr id="139" name="Shape 139"/>
              <p:cNvSpPr/>
              <p:nvPr/>
            </p:nvSpPr>
            <p:spPr>
              <a:xfrm>
                <a:off x="-5827152" y="330143"/>
                <a:ext cx="10612200" cy="1699500"/>
              </a:xfrm>
              <a:prstGeom prst="rect">
                <a:avLst/>
              </a:prstGeom>
              <a:solidFill>
                <a:srgbClr val="FF9800"/>
              </a:solidFill>
              <a:ln>
                <a:noFill/>
              </a:ln>
            </p:spPr>
            <p:txBody>
              <a:bodyPr lIns="91425" tIns="91425" rIns="91425" bIns="91425" anchor="ctr" anchorCtr="0">
                <a:noAutofit/>
              </a:bodyPr>
              <a:lstStyle/>
              <a:p>
                <a:pPr lvl="0" rtl="0">
                  <a:spcBef>
                    <a:spcPts val="0"/>
                  </a:spcBef>
                  <a:buNone/>
                </a:pPr>
                <a:endParaRPr/>
              </a:p>
            </p:txBody>
          </p:sp>
          <p:sp>
            <p:nvSpPr>
              <p:cNvPr id="140" name="Shape 140"/>
              <p:cNvSpPr/>
              <p:nvPr/>
            </p:nvSpPr>
            <p:spPr>
              <a:xfrm>
                <a:off x="4749365" y="330075"/>
                <a:ext cx="1699500" cy="1699500"/>
              </a:xfrm>
              <a:prstGeom prst="rtTriangle">
                <a:avLst/>
              </a:prstGeom>
              <a:solidFill>
                <a:srgbClr val="FF9800"/>
              </a:solidFill>
              <a:ln>
                <a:noFill/>
              </a:ln>
            </p:spPr>
            <p:txBody>
              <a:bodyPr lIns="91425" tIns="91425" rIns="91425" bIns="91425" anchor="ctr" anchorCtr="0">
                <a:noAutofit/>
              </a:bodyPr>
              <a:lstStyle/>
              <a:p>
                <a:pPr lvl="0">
                  <a:spcBef>
                    <a:spcPts val="0"/>
                  </a:spcBef>
                  <a:buNone/>
                </a:pPr>
                <a:endParaRPr/>
              </a:p>
            </p:txBody>
          </p:sp>
        </p:grpSp>
      </p:grpSp>
      <p:sp>
        <p:nvSpPr>
          <p:cNvPr id="141" name="Shape 141"/>
          <p:cNvSpPr txBox="1">
            <a:spLocks noGrp="1"/>
          </p:cNvSpPr>
          <p:nvPr>
            <p:ph type="title"/>
          </p:nvPr>
        </p:nvSpPr>
        <p:spPr>
          <a:xfrm>
            <a:off x="814275" y="392575"/>
            <a:ext cx="5258400" cy="7662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42" name="Shape 142"/>
          <p:cNvSpPr txBox="1">
            <a:spLocks noGrp="1"/>
          </p:cNvSpPr>
          <p:nvPr>
            <p:ph type="sldNum" idx="12"/>
          </p:nvPr>
        </p:nvSpPr>
        <p:spPr>
          <a:xfrm>
            <a:off x="7618000" y="4636500"/>
            <a:ext cx="1487400" cy="315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pic>
        <p:nvPicPr>
          <p:cNvPr id="20" name="Picture 19" descr="eci-logo.jpg"/>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a:off x="8143900" y="23695"/>
            <a:ext cx="914400" cy="90498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Shape 124"/>
        <p:cNvGrpSpPr/>
        <p:nvPr/>
      </p:nvGrpSpPr>
      <p:grpSpPr>
        <a:xfrm>
          <a:off x="0" y="0"/>
          <a:ext cx="0" cy="0"/>
          <a:chOff x="0" y="0"/>
          <a:chExt cx="0" cy="0"/>
        </a:xfrm>
      </p:grpSpPr>
      <p:pic>
        <p:nvPicPr>
          <p:cNvPr id="13" name="Picture 2" descr="Image result for bharat electronics ltd"/>
          <p:cNvPicPr>
            <a:picLocks noChangeAspect="1" noChangeArrowheads="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3692" y="51470"/>
            <a:ext cx="9094812" cy="504056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grpSp>
        <p:nvGrpSpPr>
          <p:cNvPr id="125" name="Shape 125"/>
          <p:cNvGrpSpPr/>
          <p:nvPr/>
        </p:nvGrpSpPr>
        <p:grpSpPr>
          <a:xfrm>
            <a:off x="-3" y="40"/>
            <a:ext cx="7072430" cy="1327314"/>
            <a:chOff x="-3" y="40"/>
            <a:chExt cx="7072430" cy="1327314"/>
          </a:xfrm>
        </p:grpSpPr>
        <p:sp>
          <p:nvSpPr>
            <p:cNvPr id="126" name="Shape 126"/>
            <p:cNvSpPr/>
            <p:nvPr/>
          </p:nvSpPr>
          <p:spPr>
            <a:xfrm>
              <a:off x="6292649" y="126425"/>
              <a:ext cx="779700" cy="259800"/>
            </a:xfrm>
            <a:prstGeom prst="triangle">
              <a:avLst>
                <a:gd name="adj" fmla="val 32425"/>
              </a:avLst>
            </a:prstGeom>
            <a:solidFill>
              <a:srgbClr val="263248"/>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grpSp>
          <p:nvGrpSpPr>
            <p:cNvPr id="127" name="Shape 127"/>
            <p:cNvGrpSpPr/>
            <p:nvPr/>
          </p:nvGrpSpPr>
          <p:grpSpPr>
            <a:xfrm rot="10800000" flipH="1">
              <a:off x="2" y="40"/>
              <a:ext cx="6756167" cy="1327314"/>
              <a:chOff x="-2168137" y="330075"/>
              <a:chExt cx="8650662" cy="1699506"/>
            </a:xfrm>
          </p:grpSpPr>
          <p:sp>
            <p:nvSpPr>
              <p:cNvPr id="128" name="Shape 128"/>
              <p:cNvSpPr/>
              <p:nvPr/>
            </p:nvSpPr>
            <p:spPr>
              <a:xfrm>
                <a:off x="-2168137" y="330081"/>
                <a:ext cx="6958200" cy="1699500"/>
              </a:xfrm>
              <a:prstGeom prst="rect">
                <a:avLst/>
              </a:prstGeom>
              <a:solidFill>
                <a:srgbClr val="C7D3E6"/>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sp>
            <p:nvSpPr>
              <p:cNvPr id="129" name="Shape 129"/>
              <p:cNvSpPr/>
              <p:nvPr/>
            </p:nvSpPr>
            <p:spPr>
              <a:xfrm>
                <a:off x="4783024" y="330075"/>
                <a:ext cx="1699500" cy="1699500"/>
              </a:xfrm>
              <a:prstGeom prst="rtTriangle">
                <a:avLst/>
              </a:prstGeom>
              <a:solidFill>
                <a:srgbClr val="C7D3E6"/>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grpSp>
        <p:grpSp>
          <p:nvGrpSpPr>
            <p:cNvPr id="130" name="Shape 130"/>
            <p:cNvGrpSpPr/>
            <p:nvPr/>
          </p:nvGrpSpPr>
          <p:grpSpPr>
            <a:xfrm rot="10800000" flipH="1">
              <a:off x="-3" y="381007"/>
              <a:ext cx="7072430" cy="771743"/>
              <a:chOff x="-9092084" y="330075"/>
              <a:chExt cx="15574609" cy="1699501"/>
            </a:xfrm>
          </p:grpSpPr>
          <p:sp>
            <p:nvSpPr>
              <p:cNvPr id="131" name="Shape 131"/>
              <p:cNvSpPr/>
              <p:nvPr/>
            </p:nvSpPr>
            <p:spPr>
              <a:xfrm>
                <a:off x="-9092084" y="330076"/>
                <a:ext cx="13882200" cy="1699500"/>
              </a:xfrm>
              <a:prstGeom prst="rect">
                <a:avLst/>
              </a:prstGeom>
              <a:solidFill>
                <a:srgbClr val="3F5378"/>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sp>
            <p:nvSpPr>
              <p:cNvPr id="132" name="Shape 132"/>
              <p:cNvSpPr/>
              <p:nvPr/>
            </p:nvSpPr>
            <p:spPr>
              <a:xfrm>
                <a:off x="4783024" y="330075"/>
                <a:ext cx="1699500" cy="1699500"/>
              </a:xfrm>
              <a:prstGeom prst="rtTriangle">
                <a:avLst/>
              </a:prstGeom>
              <a:solidFill>
                <a:srgbClr val="3F5378"/>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grpSp>
      </p:grpSp>
      <p:sp>
        <p:nvSpPr>
          <p:cNvPr id="141" name="Shape 141"/>
          <p:cNvSpPr txBox="1">
            <a:spLocks noGrp="1"/>
          </p:cNvSpPr>
          <p:nvPr>
            <p:ph type="title"/>
          </p:nvPr>
        </p:nvSpPr>
        <p:spPr>
          <a:xfrm>
            <a:off x="814275" y="392575"/>
            <a:ext cx="5258400" cy="7662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42" name="Shape 142"/>
          <p:cNvSpPr txBox="1">
            <a:spLocks noGrp="1"/>
          </p:cNvSpPr>
          <p:nvPr>
            <p:ph type="sldNum" idx="12"/>
          </p:nvPr>
        </p:nvSpPr>
        <p:spPr>
          <a:xfrm>
            <a:off x="8676456" y="4636500"/>
            <a:ext cx="1487400" cy="315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pic>
        <p:nvPicPr>
          <p:cNvPr id="20" name="Picture 19" descr="eci-logo.jpg"/>
          <p:cNvPicPr>
            <a:picLocks noChangeAspect="1"/>
          </p:cNvPicPr>
          <p:nvPr userDrawn="1"/>
        </p:nvPicPr>
        <p:blipFill>
          <a:blip r:embed="rId4" cstate="print">
            <a:clrChange>
              <a:clrFrom>
                <a:srgbClr val="FFFFFF"/>
              </a:clrFrom>
              <a:clrTo>
                <a:srgbClr val="FFFFFF">
                  <a:alpha val="0"/>
                </a:srgbClr>
              </a:clrTo>
            </a:clrChange>
          </a:blip>
          <a:stretch>
            <a:fillRect/>
          </a:stretch>
        </p:blipFill>
        <p:spPr>
          <a:xfrm>
            <a:off x="8143900" y="23695"/>
            <a:ext cx="914400" cy="904981"/>
          </a:xfrm>
          <a:prstGeom prst="rect">
            <a:avLst/>
          </a:prstGeom>
        </p:spPr>
      </p:pic>
    </p:spTree>
    <p:extLst>
      <p:ext uri="{BB962C8B-B14F-4D97-AF65-F5344CB8AC3E}">
        <p14:creationId xmlns:p14="http://schemas.microsoft.com/office/powerpoint/2010/main" val="481478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Shape 124"/>
        <p:cNvGrpSpPr/>
        <p:nvPr/>
      </p:nvGrpSpPr>
      <p:grpSpPr>
        <a:xfrm>
          <a:off x="0" y="0"/>
          <a:ext cx="0" cy="0"/>
          <a:chOff x="0" y="0"/>
          <a:chExt cx="0" cy="0"/>
        </a:xfrm>
      </p:grpSpPr>
      <p:grpSp>
        <p:nvGrpSpPr>
          <p:cNvPr id="125" name="Shape 125"/>
          <p:cNvGrpSpPr/>
          <p:nvPr/>
        </p:nvGrpSpPr>
        <p:grpSpPr>
          <a:xfrm>
            <a:off x="-3" y="40"/>
            <a:ext cx="7072430" cy="1327314"/>
            <a:chOff x="-3" y="40"/>
            <a:chExt cx="7072430" cy="1327314"/>
          </a:xfrm>
        </p:grpSpPr>
        <p:sp>
          <p:nvSpPr>
            <p:cNvPr id="126" name="Shape 126"/>
            <p:cNvSpPr/>
            <p:nvPr/>
          </p:nvSpPr>
          <p:spPr>
            <a:xfrm>
              <a:off x="6292649" y="126425"/>
              <a:ext cx="779700" cy="259800"/>
            </a:xfrm>
            <a:prstGeom prst="triangle">
              <a:avLst>
                <a:gd name="adj" fmla="val 32425"/>
              </a:avLst>
            </a:prstGeom>
            <a:solidFill>
              <a:srgbClr val="263248"/>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grpSp>
          <p:nvGrpSpPr>
            <p:cNvPr id="127" name="Shape 127"/>
            <p:cNvGrpSpPr/>
            <p:nvPr/>
          </p:nvGrpSpPr>
          <p:grpSpPr>
            <a:xfrm rot="10800000" flipH="1">
              <a:off x="2" y="40"/>
              <a:ext cx="6756167" cy="1327314"/>
              <a:chOff x="-2168137" y="330075"/>
              <a:chExt cx="8650662" cy="1699506"/>
            </a:xfrm>
          </p:grpSpPr>
          <p:sp>
            <p:nvSpPr>
              <p:cNvPr id="128" name="Shape 128"/>
              <p:cNvSpPr/>
              <p:nvPr/>
            </p:nvSpPr>
            <p:spPr>
              <a:xfrm>
                <a:off x="-2168137" y="330081"/>
                <a:ext cx="6958200" cy="1699500"/>
              </a:xfrm>
              <a:prstGeom prst="rect">
                <a:avLst/>
              </a:prstGeom>
              <a:solidFill>
                <a:srgbClr val="C7D3E6"/>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sp>
            <p:nvSpPr>
              <p:cNvPr id="129" name="Shape 129"/>
              <p:cNvSpPr/>
              <p:nvPr/>
            </p:nvSpPr>
            <p:spPr>
              <a:xfrm>
                <a:off x="4783024" y="330075"/>
                <a:ext cx="1699500" cy="1699500"/>
              </a:xfrm>
              <a:prstGeom prst="rtTriangle">
                <a:avLst/>
              </a:prstGeom>
              <a:solidFill>
                <a:srgbClr val="C7D3E6"/>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grpSp>
        <p:grpSp>
          <p:nvGrpSpPr>
            <p:cNvPr id="130" name="Shape 130"/>
            <p:cNvGrpSpPr/>
            <p:nvPr/>
          </p:nvGrpSpPr>
          <p:grpSpPr>
            <a:xfrm rot="10800000" flipH="1">
              <a:off x="-3" y="381007"/>
              <a:ext cx="7072430" cy="771743"/>
              <a:chOff x="-9092084" y="330075"/>
              <a:chExt cx="15574609" cy="1699501"/>
            </a:xfrm>
          </p:grpSpPr>
          <p:sp>
            <p:nvSpPr>
              <p:cNvPr id="131" name="Shape 131"/>
              <p:cNvSpPr/>
              <p:nvPr/>
            </p:nvSpPr>
            <p:spPr>
              <a:xfrm>
                <a:off x="-9092084" y="330076"/>
                <a:ext cx="13882200" cy="1699500"/>
              </a:xfrm>
              <a:prstGeom prst="rect">
                <a:avLst/>
              </a:prstGeom>
              <a:solidFill>
                <a:srgbClr val="3F5378"/>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sp>
            <p:nvSpPr>
              <p:cNvPr id="132" name="Shape 132"/>
              <p:cNvSpPr/>
              <p:nvPr/>
            </p:nvSpPr>
            <p:spPr>
              <a:xfrm>
                <a:off x="4783024" y="330075"/>
                <a:ext cx="1699500" cy="1699500"/>
              </a:xfrm>
              <a:prstGeom prst="rtTriangle">
                <a:avLst/>
              </a:prstGeom>
              <a:solidFill>
                <a:srgbClr val="3F5378"/>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grpSp>
      </p:grpSp>
      <p:sp>
        <p:nvSpPr>
          <p:cNvPr id="141" name="Shape 141"/>
          <p:cNvSpPr txBox="1">
            <a:spLocks noGrp="1"/>
          </p:cNvSpPr>
          <p:nvPr>
            <p:ph type="title"/>
          </p:nvPr>
        </p:nvSpPr>
        <p:spPr>
          <a:xfrm>
            <a:off x="814275" y="392575"/>
            <a:ext cx="5258400" cy="7662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42" name="Shape 142"/>
          <p:cNvSpPr txBox="1">
            <a:spLocks noGrp="1"/>
          </p:cNvSpPr>
          <p:nvPr>
            <p:ph type="sldNum" idx="12"/>
          </p:nvPr>
        </p:nvSpPr>
        <p:spPr>
          <a:xfrm>
            <a:off x="8676456" y="4636500"/>
            <a:ext cx="1487400" cy="315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pic>
        <p:nvPicPr>
          <p:cNvPr id="20" name="Picture 19" descr="eci-logo.jpg"/>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a:off x="8143900" y="23695"/>
            <a:ext cx="914400" cy="904981"/>
          </a:xfrm>
          <a:prstGeom prst="rect">
            <a:avLst/>
          </a:prstGeom>
        </p:spPr>
      </p:pic>
    </p:spTree>
    <p:extLst>
      <p:ext uri="{BB962C8B-B14F-4D97-AF65-F5344CB8AC3E}">
        <p14:creationId xmlns:p14="http://schemas.microsoft.com/office/powerpoint/2010/main" val="586060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aption">
    <p:spTree>
      <p:nvGrpSpPr>
        <p:cNvPr id="1" name="Shape 143"/>
        <p:cNvGrpSpPr/>
        <p:nvPr/>
      </p:nvGrpSpPr>
      <p:grpSpPr>
        <a:xfrm>
          <a:off x="0" y="0"/>
          <a:ext cx="0" cy="0"/>
          <a:chOff x="0" y="0"/>
          <a:chExt cx="0" cy="0"/>
        </a:xfrm>
      </p:grpSpPr>
      <p:sp>
        <p:nvSpPr>
          <p:cNvPr id="153" name="Shape 153"/>
          <p:cNvSpPr txBox="1">
            <a:spLocks noGrp="1"/>
          </p:cNvSpPr>
          <p:nvPr>
            <p:ph type="sldNum" idx="12"/>
          </p:nvPr>
        </p:nvSpPr>
        <p:spPr>
          <a:xfrm>
            <a:off x="7618000" y="4636500"/>
            <a:ext cx="1487400" cy="315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grpSp>
        <p:nvGrpSpPr>
          <p:cNvPr id="154" name="Shape 154"/>
          <p:cNvGrpSpPr/>
          <p:nvPr/>
        </p:nvGrpSpPr>
        <p:grpSpPr>
          <a:xfrm rot="10800000">
            <a:off x="-8" y="-2"/>
            <a:ext cx="2202829" cy="670794"/>
            <a:chOff x="5575241" y="4472722"/>
            <a:chExt cx="2202829" cy="670794"/>
          </a:xfrm>
        </p:grpSpPr>
        <p:sp>
          <p:nvSpPr>
            <p:cNvPr id="155" name="Shape 155"/>
            <p:cNvSpPr/>
            <p:nvPr/>
          </p:nvSpPr>
          <p:spPr>
            <a:xfrm rot="10800000">
              <a:off x="5575241" y="4948333"/>
              <a:ext cx="394200" cy="131400"/>
            </a:xfrm>
            <a:prstGeom prst="triangle">
              <a:avLst>
                <a:gd name="adj" fmla="val 32425"/>
              </a:avLst>
            </a:prstGeom>
            <a:solidFill>
              <a:srgbClr val="263248"/>
            </a:solidFill>
            <a:ln>
              <a:noFill/>
            </a:ln>
          </p:spPr>
          <p:txBody>
            <a:bodyPr lIns="91425" tIns="91425" rIns="91425" bIns="91425" anchor="ctr" anchorCtr="0">
              <a:noAutofit/>
            </a:bodyPr>
            <a:lstStyle/>
            <a:p>
              <a:pPr lvl="0">
                <a:spcBef>
                  <a:spcPts val="0"/>
                </a:spcBef>
                <a:buNone/>
              </a:pPr>
              <a:endParaRPr/>
            </a:p>
          </p:txBody>
        </p:sp>
        <p:grpSp>
          <p:nvGrpSpPr>
            <p:cNvPr id="156" name="Shape 156"/>
            <p:cNvGrpSpPr/>
            <p:nvPr/>
          </p:nvGrpSpPr>
          <p:grpSpPr>
            <a:xfrm flipH="1">
              <a:off x="5734850" y="4472722"/>
              <a:ext cx="2040836" cy="670794"/>
              <a:chOff x="1297953" y="330075"/>
              <a:chExt cx="5169293" cy="1699505"/>
            </a:xfrm>
          </p:grpSpPr>
          <p:sp>
            <p:nvSpPr>
              <p:cNvPr id="157" name="Shape 157"/>
              <p:cNvSpPr/>
              <p:nvPr/>
            </p:nvSpPr>
            <p:spPr>
              <a:xfrm>
                <a:off x="1297953" y="330080"/>
                <a:ext cx="3476700" cy="1699500"/>
              </a:xfrm>
              <a:prstGeom prst="rect">
                <a:avLst/>
              </a:prstGeom>
              <a:solidFill>
                <a:srgbClr val="C7D3E6"/>
              </a:solidFill>
              <a:ln>
                <a:noFill/>
              </a:ln>
            </p:spPr>
            <p:txBody>
              <a:bodyPr lIns="91425" tIns="91425" rIns="91425" bIns="91425" anchor="ctr" anchorCtr="0">
                <a:noAutofit/>
              </a:bodyPr>
              <a:lstStyle/>
              <a:p>
                <a:pPr lvl="0" rtl="0">
                  <a:spcBef>
                    <a:spcPts val="0"/>
                  </a:spcBef>
                  <a:buNone/>
                </a:pPr>
                <a:endParaRPr/>
              </a:p>
            </p:txBody>
          </p:sp>
          <p:sp>
            <p:nvSpPr>
              <p:cNvPr id="158" name="Shape 158"/>
              <p:cNvSpPr/>
              <p:nvPr/>
            </p:nvSpPr>
            <p:spPr>
              <a:xfrm>
                <a:off x="4767747" y="330075"/>
                <a:ext cx="1699500" cy="1699500"/>
              </a:xfrm>
              <a:prstGeom prst="rtTriangle">
                <a:avLst/>
              </a:prstGeom>
              <a:solidFill>
                <a:srgbClr val="C7D3E6"/>
              </a:solidFill>
              <a:ln>
                <a:noFill/>
              </a:ln>
            </p:spPr>
            <p:txBody>
              <a:bodyPr lIns="91425" tIns="91425" rIns="91425" bIns="91425" anchor="ctr" anchorCtr="0">
                <a:noAutofit/>
              </a:bodyPr>
              <a:lstStyle/>
              <a:p>
                <a:pPr lvl="0">
                  <a:spcBef>
                    <a:spcPts val="0"/>
                  </a:spcBef>
                  <a:buNone/>
                </a:pPr>
                <a:endParaRPr/>
              </a:p>
            </p:txBody>
          </p:sp>
        </p:grpSp>
        <p:grpSp>
          <p:nvGrpSpPr>
            <p:cNvPr id="159" name="Shape 159"/>
            <p:cNvGrpSpPr/>
            <p:nvPr/>
          </p:nvGrpSpPr>
          <p:grpSpPr>
            <a:xfrm flipH="1">
              <a:off x="5578208" y="4646737"/>
              <a:ext cx="2199862" cy="304562"/>
              <a:chOff x="-5827152" y="330075"/>
              <a:chExt cx="12276018" cy="1699568"/>
            </a:xfrm>
          </p:grpSpPr>
          <p:sp>
            <p:nvSpPr>
              <p:cNvPr id="160" name="Shape 160"/>
              <p:cNvSpPr/>
              <p:nvPr/>
            </p:nvSpPr>
            <p:spPr>
              <a:xfrm>
                <a:off x="-5827152" y="330143"/>
                <a:ext cx="10612200" cy="1699500"/>
              </a:xfrm>
              <a:prstGeom prst="rect">
                <a:avLst/>
              </a:prstGeom>
              <a:solidFill>
                <a:srgbClr val="3F5378"/>
              </a:solidFill>
              <a:ln>
                <a:noFill/>
              </a:ln>
            </p:spPr>
            <p:txBody>
              <a:bodyPr lIns="91425" tIns="91425" rIns="91425" bIns="91425" anchor="ctr" anchorCtr="0">
                <a:noAutofit/>
              </a:bodyPr>
              <a:lstStyle/>
              <a:p>
                <a:pPr lvl="0" rtl="0">
                  <a:spcBef>
                    <a:spcPts val="0"/>
                  </a:spcBef>
                  <a:buNone/>
                </a:pPr>
                <a:endParaRPr/>
              </a:p>
            </p:txBody>
          </p:sp>
          <p:sp>
            <p:nvSpPr>
              <p:cNvPr id="161" name="Shape 161"/>
              <p:cNvSpPr/>
              <p:nvPr/>
            </p:nvSpPr>
            <p:spPr>
              <a:xfrm>
                <a:off x="4749365" y="330075"/>
                <a:ext cx="1699500" cy="1699500"/>
              </a:xfrm>
              <a:prstGeom prst="rtTriangle">
                <a:avLst/>
              </a:prstGeom>
              <a:solidFill>
                <a:srgbClr val="3F5378"/>
              </a:solidFill>
              <a:ln>
                <a:noFill/>
              </a:ln>
            </p:spPr>
            <p:txBody>
              <a:bodyPr lIns="91425" tIns="91425" rIns="91425" bIns="91425" anchor="ctr" anchorCtr="0">
                <a:noAutofit/>
              </a:bodyPr>
              <a:lstStyle/>
              <a:p>
                <a:pPr lvl="0">
                  <a:spcBef>
                    <a:spcPts val="0"/>
                  </a:spcBef>
                  <a:buNone/>
                </a:pPr>
                <a:endParaRPr/>
              </a:p>
            </p:txBody>
          </p:sp>
        </p:grpSp>
      </p:grpSp>
      <p:pic>
        <p:nvPicPr>
          <p:cNvPr id="20" name="Picture 19" descr="eci-logo.jpg"/>
          <p:cNvPicPr>
            <a:picLocks noChangeAspect="1"/>
          </p:cNvPicPr>
          <p:nvPr userDrawn="1"/>
        </p:nvPicPr>
        <p:blipFill>
          <a:blip r:embed="rId2" cstate="print">
            <a:clrChange>
              <a:clrFrom>
                <a:srgbClr val="FFFFFF"/>
              </a:clrFrom>
              <a:clrTo>
                <a:srgbClr val="FFFFFF">
                  <a:alpha val="0"/>
                </a:srgbClr>
              </a:clrTo>
            </a:clrChange>
          </a:blip>
          <a:stretch>
            <a:fillRect/>
          </a:stretch>
        </p:blipFill>
        <p:spPr>
          <a:xfrm>
            <a:off x="8143900" y="23695"/>
            <a:ext cx="914400" cy="904981"/>
          </a:xfrm>
          <a:prstGeom prst="rect">
            <a:avLst/>
          </a:prstGeom>
        </p:spPr>
      </p:pic>
    </p:spTree>
    <p:extLst>
      <p:ext uri="{BB962C8B-B14F-4D97-AF65-F5344CB8AC3E}">
        <p14:creationId xmlns:p14="http://schemas.microsoft.com/office/powerpoint/2010/main" val="285101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Subtitle">
    <p:spTree>
      <p:nvGrpSpPr>
        <p:cNvPr id="1" name="Shape 23"/>
        <p:cNvGrpSpPr/>
        <p:nvPr/>
      </p:nvGrpSpPr>
      <p:grpSpPr>
        <a:xfrm>
          <a:off x="0" y="0"/>
          <a:ext cx="0" cy="0"/>
          <a:chOff x="0" y="0"/>
          <a:chExt cx="0" cy="0"/>
        </a:xfrm>
      </p:grpSpPr>
      <p:sp>
        <p:nvSpPr>
          <p:cNvPr id="24" name="Shape 24"/>
          <p:cNvSpPr/>
          <p:nvPr/>
        </p:nvSpPr>
        <p:spPr>
          <a:xfrm>
            <a:off x="5697213" y="2635518"/>
            <a:ext cx="889200" cy="296400"/>
          </a:xfrm>
          <a:prstGeom prst="triangle">
            <a:avLst>
              <a:gd name="adj" fmla="val 32425"/>
            </a:avLst>
          </a:prstGeom>
          <a:solidFill>
            <a:srgbClr val="263248"/>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grpSp>
        <p:nvGrpSpPr>
          <p:cNvPr id="2" name="Shape 25"/>
          <p:cNvGrpSpPr/>
          <p:nvPr/>
        </p:nvGrpSpPr>
        <p:grpSpPr>
          <a:xfrm>
            <a:off x="0" y="-7088"/>
            <a:ext cx="8661398" cy="5150588"/>
            <a:chOff x="0" y="-7088"/>
            <a:chExt cx="8661398" cy="5150588"/>
          </a:xfrm>
        </p:grpSpPr>
        <p:sp>
          <p:nvSpPr>
            <p:cNvPr id="26" name="Shape 26"/>
            <p:cNvSpPr/>
            <p:nvPr/>
          </p:nvSpPr>
          <p:spPr>
            <a:xfrm>
              <a:off x="0" y="0"/>
              <a:ext cx="3525000" cy="5143500"/>
            </a:xfrm>
            <a:prstGeom prst="rect">
              <a:avLst/>
            </a:prstGeom>
            <a:solidFill>
              <a:srgbClr val="C7D3E6"/>
            </a:solidFill>
            <a:ln>
              <a:noFill/>
            </a:ln>
          </p:spPr>
          <p:txBody>
            <a:bodyPr lIns="91425" tIns="91425" rIns="91425" bIns="91425" anchor="ctr" anchorCtr="0">
              <a:noAutofit/>
            </a:bodyPr>
            <a:lstStyle/>
            <a:p>
              <a:pPr lvl="0">
                <a:spcBef>
                  <a:spcPts val="0"/>
                </a:spcBef>
                <a:buNone/>
              </a:pPr>
              <a:endParaRPr/>
            </a:p>
          </p:txBody>
        </p:sp>
        <p:sp>
          <p:nvSpPr>
            <p:cNvPr id="27" name="Shape 27"/>
            <p:cNvSpPr/>
            <p:nvPr/>
          </p:nvSpPr>
          <p:spPr>
            <a:xfrm rot="10800000" flipH="1">
              <a:off x="3517898" y="-7088"/>
              <a:ext cx="5143500" cy="5143500"/>
            </a:xfrm>
            <a:prstGeom prst="rtTriangle">
              <a:avLst/>
            </a:prstGeom>
            <a:solidFill>
              <a:srgbClr val="C7D3E6"/>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grpSp>
      <p:grpSp>
        <p:nvGrpSpPr>
          <p:cNvPr id="3" name="Shape 28"/>
          <p:cNvGrpSpPr/>
          <p:nvPr/>
        </p:nvGrpSpPr>
        <p:grpSpPr>
          <a:xfrm rot="10800000" flipH="1">
            <a:off x="-1" y="2924825"/>
            <a:ext cx="6589086" cy="2027267"/>
            <a:chOff x="-9894851" y="-4493254"/>
            <a:chExt cx="21200407" cy="6522739"/>
          </a:xfrm>
        </p:grpSpPr>
        <p:sp>
          <p:nvSpPr>
            <p:cNvPr id="29" name="Shape 29"/>
            <p:cNvSpPr/>
            <p:nvPr/>
          </p:nvSpPr>
          <p:spPr>
            <a:xfrm>
              <a:off x="-9894851" y="-4493114"/>
              <a:ext cx="14685300" cy="6522600"/>
            </a:xfrm>
            <a:prstGeom prst="rect">
              <a:avLst/>
            </a:prstGeom>
            <a:solidFill>
              <a:srgbClr val="3F5378"/>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sp>
          <p:nvSpPr>
            <p:cNvPr id="30" name="Shape 30"/>
            <p:cNvSpPr/>
            <p:nvPr/>
          </p:nvSpPr>
          <p:spPr>
            <a:xfrm>
              <a:off x="4782955" y="-4493254"/>
              <a:ext cx="6522599" cy="6522600"/>
            </a:xfrm>
            <a:prstGeom prst="rtTriangle">
              <a:avLst/>
            </a:prstGeom>
            <a:solidFill>
              <a:srgbClr val="3F5378"/>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grpSp>
      <p:grpSp>
        <p:nvGrpSpPr>
          <p:cNvPr id="4" name="Shape 31"/>
          <p:cNvGrpSpPr/>
          <p:nvPr/>
        </p:nvGrpSpPr>
        <p:grpSpPr>
          <a:xfrm>
            <a:off x="6946841" y="4472722"/>
            <a:ext cx="2202829" cy="670794"/>
            <a:chOff x="5575241" y="4472722"/>
            <a:chExt cx="2202829" cy="670794"/>
          </a:xfrm>
        </p:grpSpPr>
        <p:sp>
          <p:nvSpPr>
            <p:cNvPr id="32" name="Shape 32"/>
            <p:cNvSpPr/>
            <p:nvPr/>
          </p:nvSpPr>
          <p:spPr>
            <a:xfrm rot="10800000">
              <a:off x="5575241" y="4948333"/>
              <a:ext cx="394200" cy="131400"/>
            </a:xfrm>
            <a:prstGeom prst="triangle">
              <a:avLst>
                <a:gd name="adj" fmla="val 32425"/>
              </a:avLst>
            </a:prstGeom>
            <a:solidFill>
              <a:srgbClr val="D26F00"/>
            </a:solidFill>
            <a:ln>
              <a:noFill/>
            </a:ln>
          </p:spPr>
          <p:txBody>
            <a:bodyPr lIns="91425" tIns="91425" rIns="91425" bIns="91425" anchor="ctr" anchorCtr="0">
              <a:noAutofit/>
            </a:bodyPr>
            <a:lstStyle/>
            <a:p>
              <a:pPr lvl="0">
                <a:spcBef>
                  <a:spcPts val="0"/>
                </a:spcBef>
                <a:buNone/>
              </a:pPr>
              <a:endParaRPr/>
            </a:p>
          </p:txBody>
        </p:sp>
        <p:grpSp>
          <p:nvGrpSpPr>
            <p:cNvPr id="5" name="Shape 33"/>
            <p:cNvGrpSpPr/>
            <p:nvPr/>
          </p:nvGrpSpPr>
          <p:grpSpPr>
            <a:xfrm flipH="1">
              <a:off x="5734850" y="4472722"/>
              <a:ext cx="2040836" cy="670794"/>
              <a:chOff x="1297953" y="330075"/>
              <a:chExt cx="5169293" cy="1699505"/>
            </a:xfrm>
          </p:grpSpPr>
          <p:sp>
            <p:nvSpPr>
              <p:cNvPr id="34" name="Shape 34"/>
              <p:cNvSpPr/>
              <p:nvPr/>
            </p:nvSpPr>
            <p:spPr>
              <a:xfrm>
                <a:off x="1297953" y="330080"/>
                <a:ext cx="3476700" cy="1699500"/>
              </a:xfrm>
              <a:prstGeom prst="rect">
                <a:avLst/>
              </a:prstGeom>
              <a:solidFill>
                <a:srgbClr val="C7D3E6"/>
              </a:solidFill>
              <a:ln>
                <a:noFill/>
              </a:ln>
            </p:spPr>
            <p:txBody>
              <a:bodyPr lIns="91425" tIns="91425" rIns="91425" bIns="91425" anchor="ctr" anchorCtr="0">
                <a:noAutofit/>
              </a:bodyPr>
              <a:lstStyle/>
              <a:p>
                <a:pPr lvl="0" rtl="0">
                  <a:spcBef>
                    <a:spcPts val="0"/>
                  </a:spcBef>
                  <a:buNone/>
                </a:pPr>
                <a:endParaRPr/>
              </a:p>
            </p:txBody>
          </p:sp>
          <p:sp>
            <p:nvSpPr>
              <p:cNvPr id="35" name="Shape 35"/>
              <p:cNvSpPr/>
              <p:nvPr/>
            </p:nvSpPr>
            <p:spPr>
              <a:xfrm>
                <a:off x="4767747" y="330075"/>
                <a:ext cx="1699500" cy="1699500"/>
              </a:xfrm>
              <a:prstGeom prst="rtTriangle">
                <a:avLst/>
              </a:prstGeom>
              <a:solidFill>
                <a:srgbClr val="C7D3E6"/>
              </a:solidFill>
              <a:ln>
                <a:noFill/>
              </a:ln>
            </p:spPr>
            <p:txBody>
              <a:bodyPr lIns="91425" tIns="91425" rIns="91425" bIns="91425" anchor="ctr" anchorCtr="0">
                <a:noAutofit/>
              </a:bodyPr>
              <a:lstStyle/>
              <a:p>
                <a:pPr lvl="0">
                  <a:spcBef>
                    <a:spcPts val="0"/>
                  </a:spcBef>
                  <a:buNone/>
                </a:pPr>
                <a:endParaRPr/>
              </a:p>
            </p:txBody>
          </p:sp>
        </p:grpSp>
        <p:grpSp>
          <p:nvGrpSpPr>
            <p:cNvPr id="6" name="Shape 36"/>
            <p:cNvGrpSpPr/>
            <p:nvPr/>
          </p:nvGrpSpPr>
          <p:grpSpPr>
            <a:xfrm flipH="1">
              <a:off x="5578208" y="4646737"/>
              <a:ext cx="2199862" cy="304562"/>
              <a:chOff x="-5827152" y="330075"/>
              <a:chExt cx="12276018" cy="1699568"/>
            </a:xfrm>
          </p:grpSpPr>
          <p:sp>
            <p:nvSpPr>
              <p:cNvPr id="37" name="Shape 37"/>
              <p:cNvSpPr/>
              <p:nvPr/>
            </p:nvSpPr>
            <p:spPr>
              <a:xfrm>
                <a:off x="-5827152" y="330143"/>
                <a:ext cx="10612200" cy="1699500"/>
              </a:xfrm>
              <a:prstGeom prst="rect">
                <a:avLst/>
              </a:prstGeom>
              <a:solidFill>
                <a:srgbClr val="FF9800"/>
              </a:solidFill>
              <a:ln>
                <a:noFill/>
              </a:ln>
            </p:spPr>
            <p:txBody>
              <a:bodyPr lIns="91425" tIns="91425" rIns="91425" bIns="91425" anchor="ctr" anchorCtr="0">
                <a:noAutofit/>
              </a:bodyPr>
              <a:lstStyle/>
              <a:p>
                <a:pPr lvl="0" rtl="0">
                  <a:spcBef>
                    <a:spcPts val="0"/>
                  </a:spcBef>
                  <a:buNone/>
                </a:pPr>
                <a:endParaRPr/>
              </a:p>
            </p:txBody>
          </p:sp>
          <p:sp>
            <p:nvSpPr>
              <p:cNvPr id="38" name="Shape 38"/>
              <p:cNvSpPr/>
              <p:nvPr/>
            </p:nvSpPr>
            <p:spPr>
              <a:xfrm>
                <a:off x="4749365" y="330075"/>
                <a:ext cx="1699500" cy="1699500"/>
              </a:xfrm>
              <a:prstGeom prst="rtTriangle">
                <a:avLst/>
              </a:prstGeom>
              <a:solidFill>
                <a:srgbClr val="FF9800"/>
              </a:solidFill>
              <a:ln>
                <a:noFill/>
              </a:ln>
            </p:spPr>
            <p:txBody>
              <a:bodyPr lIns="91425" tIns="91425" rIns="91425" bIns="91425" anchor="ctr" anchorCtr="0">
                <a:noAutofit/>
              </a:bodyPr>
              <a:lstStyle/>
              <a:p>
                <a:pPr lvl="0">
                  <a:spcBef>
                    <a:spcPts val="0"/>
                  </a:spcBef>
                  <a:buNone/>
                </a:pPr>
                <a:endParaRPr/>
              </a:p>
            </p:txBody>
          </p:sp>
        </p:grpSp>
      </p:grpSp>
      <p:sp>
        <p:nvSpPr>
          <p:cNvPr id="39" name="Shape 39"/>
          <p:cNvSpPr txBox="1">
            <a:spLocks noGrp="1"/>
          </p:cNvSpPr>
          <p:nvPr>
            <p:ph type="ctrTitle"/>
          </p:nvPr>
        </p:nvSpPr>
        <p:spPr>
          <a:xfrm>
            <a:off x="463525" y="2871148"/>
            <a:ext cx="4094400" cy="1159800"/>
          </a:xfrm>
          <a:prstGeom prst="rect">
            <a:avLst/>
          </a:prstGeom>
        </p:spPr>
        <p:txBody>
          <a:bodyPr lIns="91425" tIns="91425" rIns="91425" bIns="91425" anchor="b" anchorCtr="0"/>
          <a:lstStyle>
            <a:lvl1pPr lvl="0" rtl="0">
              <a:spcBef>
                <a:spcPts val="0"/>
              </a:spcBef>
              <a:buSzPct val="100000"/>
              <a:defRPr sz="3000"/>
            </a:lvl1pPr>
            <a:lvl2pPr lvl="1" rtl="0">
              <a:spcBef>
                <a:spcPts val="0"/>
              </a:spcBef>
              <a:buSzPct val="100000"/>
              <a:defRPr sz="3000"/>
            </a:lvl2pPr>
            <a:lvl3pPr lvl="2" rtl="0">
              <a:spcBef>
                <a:spcPts val="0"/>
              </a:spcBef>
              <a:buSzPct val="100000"/>
              <a:defRPr sz="3000"/>
            </a:lvl3pPr>
            <a:lvl4pPr lvl="3" rtl="0">
              <a:spcBef>
                <a:spcPts val="0"/>
              </a:spcBef>
              <a:buSzPct val="100000"/>
              <a:defRPr sz="3000"/>
            </a:lvl4pPr>
            <a:lvl5pPr lvl="4" rtl="0">
              <a:spcBef>
                <a:spcPts val="0"/>
              </a:spcBef>
              <a:buSzPct val="100000"/>
              <a:defRPr sz="3000"/>
            </a:lvl5pPr>
            <a:lvl6pPr lvl="5" rtl="0">
              <a:spcBef>
                <a:spcPts val="0"/>
              </a:spcBef>
              <a:buSzPct val="100000"/>
              <a:defRPr sz="3000"/>
            </a:lvl6pPr>
            <a:lvl7pPr lvl="6" rtl="0">
              <a:spcBef>
                <a:spcPts val="0"/>
              </a:spcBef>
              <a:buSzPct val="100000"/>
              <a:defRPr sz="3000"/>
            </a:lvl7pPr>
            <a:lvl8pPr lvl="7" rtl="0">
              <a:spcBef>
                <a:spcPts val="0"/>
              </a:spcBef>
              <a:buSzPct val="100000"/>
              <a:defRPr sz="3000"/>
            </a:lvl8pPr>
            <a:lvl9pPr lvl="8" rtl="0">
              <a:spcBef>
                <a:spcPts val="0"/>
              </a:spcBef>
              <a:buSzPct val="100000"/>
              <a:defRPr sz="3000"/>
            </a:lvl9pPr>
          </a:lstStyle>
          <a:p>
            <a:endParaRPr/>
          </a:p>
        </p:txBody>
      </p:sp>
      <p:sp>
        <p:nvSpPr>
          <p:cNvPr id="40" name="Shape 40"/>
          <p:cNvSpPr txBox="1">
            <a:spLocks noGrp="1"/>
          </p:cNvSpPr>
          <p:nvPr>
            <p:ph type="subTitle" idx="1"/>
          </p:nvPr>
        </p:nvSpPr>
        <p:spPr>
          <a:xfrm>
            <a:off x="463525" y="3975448"/>
            <a:ext cx="4094400" cy="784800"/>
          </a:xfrm>
          <a:prstGeom prst="rect">
            <a:avLst/>
          </a:prstGeom>
        </p:spPr>
        <p:txBody>
          <a:bodyPr lIns="91425" tIns="91425" rIns="91425" bIns="91425" anchor="t" anchorCtr="0"/>
          <a:lstStyle>
            <a:lvl1pPr lvl="0" rtl="0">
              <a:spcBef>
                <a:spcPts val="0"/>
              </a:spcBef>
              <a:buClr>
                <a:srgbClr val="FF9800"/>
              </a:buClr>
              <a:buSzPct val="100000"/>
              <a:buNone/>
              <a:defRPr sz="2000">
                <a:solidFill>
                  <a:srgbClr val="FF9800"/>
                </a:solidFill>
              </a:defRPr>
            </a:lvl1pPr>
            <a:lvl2pPr lvl="1" rtl="0">
              <a:spcBef>
                <a:spcPts val="0"/>
              </a:spcBef>
              <a:buClr>
                <a:srgbClr val="FF9800"/>
              </a:buClr>
              <a:buSzPct val="100000"/>
              <a:buNone/>
              <a:defRPr sz="2000">
                <a:solidFill>
                  <a:srgbClr val="FF9800"/>
                </a:solidFill>
              </a:defRPr>
            </a:lvl2pPr>
            <a:lvl3pPr lvl="2" rtl="0">
              <a:spcBef>
                <a:spcPts val="0"/>
              </a:spcBef>
              <a:buClr>
                <a:srgbClr val="FF9800"/>
              </a:buClr>
              <a:buSzPct val="100000"/>
              <a:buNone/>
              <a:defRPr sz="2000">
                <a:solidFill>
                  <a:srgbClr val="FF9800"/>
                </a:solidFill>
              </a:defRPr>
            </a:lvl3pPr>
            <a:lvl4pPr lvl="3" rtl="0">
              <a:spcBef>
                <a:spcPts val="0"/>
              </a:spcBef>
              <a:buClr>
                <a:srgbClr val="FF9800"/>
              </a:buClr>
              <a:buSzPct val="100000"/>
              <a:buNone/>
              <a:defRPr sz="2000">
                <a:solidFill>
                  <a:srgbClr val="FF9800"/>
                </a:solidFill>
              </a:defRPr>
            </a:lvl4pPr>
            <a:lvl5pPr lvl="4" rtl="0">
              <a:spcBef>
                <a:spcPts val="0"/>
              </a:spcBef>
              <a:buClr>
                <a:srgbClr val="FF9800"/>
              </a:buClr>
              <a:buSzPct val="100000"/>
              <a:buNone/>
              <a:defRPr sz="2000">
                <a:solidFill>
                  <a:srgbClr val="FF9800"/>
                </a:solidFill>
              </a:defRPr>
            </a:lvl5pPr>
            <a:lvl6pPr lvl="5" rtl="0">
              <a:spcBef>
                <a:spcPts val="0"/>
              </a:spcBef>
              <a:buClr>
                <a:srgbClr val="FF9800"/>
              </a:buClr>
              <a:buSzPct val="100000"/>
              <a:buNone/>
              <a:defRPr sz="2000">
                <a:solidFill>
                  <a:srgbClr val="FF9800"/>
                </a:solidFill>
              </a:defRPr>
            </a:lvl6pPr>
            <a:lvl7pPr lvl="6" rtl="0">
              <a:spcBef>
                <a:spcPts val="0"/>
              </a:spcBef>
              <a:buClr>
                <a:srgbClr val="FF9800"/>
              </a:buClr>
              <a:buSzPct val="100000"/>
              <a:buNone/>
              <a:defRPr sz="2000">
                <a:solidFill>
                  <a:srgbClr val="FF9800"/>
                </a:solidFill>
              </a:defRPr>
            </a:lvl7pPr>
            <a:lvl8pPr lvl="7" rtl="0">
              <a:spcBef>
                <a:spcPts val="0"/>
              </a:spcBef>
              <a:buClr>
                <a:srgbClr val="FF9800"/>
              </a:buClr>
              <a:buSzPct val="100000"/>
              <a:buNone/>
              <a:defRPr sz="2000">
                <a:solidFill>
                  <a:srgbClr val="FF9800"/>
                </a:solidFill>
              </a:defRPr>
            </a:lvl8pPr>
            <a:lvl9pPr lvl="8" rtl="0">
              <a:spcBef>
                <a:spcPts val="0"/>
              </a:spcBef>
              <a:buClr>
                <a:srgbClr val="FF9800"/>
              </a:buClr>
              <a:buSzPct val="100000"/>
              <a:buNone/>
              <a:defRPr sz="2000">
                <a:solidFill>
                  <a:srgbClr val="FF9800"/>
                </a:solidFill>
              </a:defRPr>
            </a:lvl9pPr>
          </a:lstStyle>
          <a:p>
            <a:endParaRPr/>
          </a:p>
        </p:txBody>
      </p:sp>
      <p:sp>
        <p:nvSpPr>
          <p:cNvPr id="41" name="Shape 41"/>
          <p:cNvSpPr txBox="1">
            <a:spLocks noGrp="1"/>
          </p:cNvSpPr>
          <p:nvPr>
            <p:ph type="sldNum" idx="12"/>
          </p:nvPr>
        </p:nvSpPr>
        <p:spPr>
          <a:xfrm>
            <a:off x="7618000" y="4636500"/>
            <a:ext cx="1487400" cy="315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814275" y="392575"/>
            <a:ext cx="5258400" cy="766200"/>
          </a:xfrm>
          <a:prstGeom prst="rect">
            <a:avLst/>
          </a:prstGeom>
          <a:noFill/>
          <a:ln>
            <a:noFill/>
          </a:ln>
        </p:spPr>
        <p:txBody>
          <a:bodyPr lIns="91425" tIns="91425" rIns="91425" bIns="91425" anchor="ctr" anchorCtr="0"/>
          <a:lstStyle>
            <a:lvl1pPr lvl="0">
              <a:spcBef>
                <a:spcPts val="0"/>
              </a:spcBef>
              <a:buClr>
                <a:srgbClr val="FFFFFF"/>
              </a:buClr>
              <a:buSzPct val="100000"/>
              <a:buFont typeface="Roboto Condensed"/>
              <a:buNone/>
              <a:defRPr sz="2000" b="1">
                <a:solidFill>
                  <a:srgbClr val="FFFFFF"/>
                </a:solidFill>
                <a:latin typeface="Roboto Condensed"/>
                <a:ea typeface="Roboto Condensed"/>
                <a:cs typeface="Roboto Condensed"/>
                <a:sym typeface="Roboto Condensed"/>
              </a:defRPr>
            </a:lvl1pPr>
            <a:lvl2pPr lvl="1">
              <a:spcBef>
                <a:spcPts val="0"/>
              </a:spcBef>
              <a:buClr>
                <a:srgbClr val="FFFFFF"/>
              </a:buClr>
              <a:buSzPct val="100000"/>
              <a:buFont typeface="Roboto Condensed"/>
              <a:buNone/>
              <a:defRPr sz="2000" b="1">
                <a:solidFill>
                  <a:srgbClr val="FFFFFF"/>
                </a:solidFill>
                <a:latin typeface="Roboto Condensed"/>
                <a:ea typeface="Roboto Condensed"/>
                <a:cs typeface="Roboto Condensed"/>
                <a:sym typeface="Roboto Condensed"/>
              </a:defRPr>
            </a:lvl2pPr>
            <a:lvl3pPr lvl="2">
              <a:spcBef>
                <a:spcPts val="0"/>
              </a:spcBef>
              <a:buClr>
                <a:srgbClr val="FFFFFF"/>
              </a:buClr>
              <a:buSzPct val="100000"/>
              <a:buFont typeface="Roboto Condensed"/>
              <a:buNone/>
              <a:defRPr sz="2000" b="1">
                <a:solidFill>
                  <a:srgbClr val="FFFFFF"/>
                </a:solidFill>
                <a:latin typeface="Roboto Condensed"/>
                <a:ea typeface="Roboto Condensed"/>
                <a:cs typeface="Roboto Condensed"/>
                <a:sym typeface="Roboto Condensed"/>
              </a:defRPr>
            </a:lvl3pPr>
            <a:lvl4pPr lvl="3">
              <a:spcBef>
                <a:spcPts val="0"/>
              </a:spcBef>
              <a:buClr>
                <a:srgbClr val="FFFFFF"/>
              </a:buClr>
              <a:buSzPct val="100000"/>
              <a:buFont typeface="Roboto Condensed"/>
              <a:buNone/>
              <a:defRPr sz="2000" b="1">
                <a:solidFill>
                  <a:srgbClr val="FFFFFF"/>
                </a:solidFill>
                <a:latin typeface="Roboto Condensed"/>
                <a:ea typeface="Roboto Condensed"/>
                <a:cs typeface="Roboto Condensed"/>
                <a:sym typeface="Roboto Condensed"/>
              </a:defRPr>
            </a:lvl4pPr>
            <a:lvl5pPr lvl="4">
              <a:spcBef>
                <a:spcPts val="0"/>
              </a:spcBef>
              <a:buClr>
                <a:srgbClr val="FFFFFF"/>
              </a:buClr>
              <a:buSzPct val="100000"/>
              <a:buFont typeface="Roboto Condensed"/>
              <a:buNone/>
              <a:defRPr sz="2000" b="1">
                <a:solidFill>
                  <a:srgbClr val="FFFFFF"/>
                </a:solidFill>
                <a:latin typeface="Roboto Condensed"/>
                <a:ea typeface="Roboto Condensed"/>
                <a:cs typeface="Roboto Condensed"/>
                <a:sym typeface="Roboto Condensed"/>
              </a:defRPr>
            </a:lvl5pPr>
            <a:lvl6pPr lvl="5">
              <a:spcBef>
                <a:spcPts val="0"/>
              </a:spcBef>
              <a:buClr>
                <a:srgbClr val="FFFFFF"/>
              </a:buClr>
              <a:buSzPct val="100000"/>
              <a:buFont typeface="Roboto Condensed"/>
              <a:buNone/>
              <a:defRPr sz="2000" b="1">
                <a:solidFill>
                  <a:srgbClr val="FFFFFF"/>
                </a:solidFill>
                <a:latin typeface="Roboto Condensed"/>
                <a:ea typeface="Roboto Condensed"/>
                <a:cs typeface="Roboto Condensed"/>
                <a:sym typeface="Roboto Condensed"/>
              </a:defRPr>
            </a:lvl6pPr>
            <a:lvl7pPr lvl="6">
              <a:spcBef>
                <a:spcPts val="0"/>
              </a:spcBef>
              <a:buClr>
                <a:srgbClr val="FFFFFF"/>
              </a:buClr>
              <a:buSzPct val="100000"/>
              <a:buFont typeface="Roboto Condensed"/>
              <a:buNone/>
              <a:defRPr sz="2000" b="1">
                <a:solidFill>
                  <a:srgbClr val="FFFFFF"/>
                </a:solidFill>
                <a:latin typeface="Roboto Condensed"/>
                <a:ea typeface="Roboto Condensed"/>
                <a:cs typeface="Roboto Condensed"/>
                <a:sym typeface="Roboto Condensed"/>
              </a:defRPr>
            </a:lvl7pPr>
            <a:lvl8pPr lvl="7">
              <a:spcBef>
                <a:spcPts val="0"/>
              </a:spcBef>
              <a:buClr>
                <a:srgbClr val="FFFFFF"/>
              </a:buClr>
              <a:buSzPct val="100000"/>
              <a:buFont typeface="Roboto Condensed"/>
              <a:buNone/>
              <a:defRPr sz="2000" b="1">
                <a:solidFill>
                  <a:srgbClr val="FFFFFF"/>
                </a:solidFill>
                <a:latin typeface="Roboto Condensed"/>
                <a:ea typeface="Roboto Condensed"/>
                <a:cs typeface="Roboto Condensed"/>
                <a:sym typeface="Roboto Condensed"/>
              </a:defRPr>
            </a:lvl8pPr>
            <a:lvl9pPr lvl="8">
              <a:spcBef>
                <a:spcPts val="0"/>
              </a:spcBef>
              <a:buClr>
                <a:srgbClr val="FFFFFF"/>
              </a:buClr>
              <a:buSzPct val="100000"/>
              <a:buFont typeface="Roboto Condensed"/>
              <a:buNone/>
              <a:defRPr sz="2000" b="1">
                <a:solidFill>
                  <a:srgbClr val="FFFFFF"/>
                </a:solidFill>
                <a:latin typeface="Roboto Condensed"/>
                <a:ea typeface="Roboto Condensed"/>
                <a:cs typeface="Roboto Condensed"/>
                <a:sym typeface="Roboto Condensed"/>
              </a:defRPr>
            </a:lvl9pPr>
          </a:lstStyle>
          <a:p>
            <a:endParaRPr/>
          </a:p>
        </p:txBody>
      </p:sp>
      <p:sp>
        <p:nvSpPr>
          <p:cNvPr id="7" name="Shape 7"/>
          <p:cNvSpPr txBox="1">
            <a:spLocks noGrp="1"/>
          </p:cNvSpPr>
          <p:nvPr>
            <p:ph type="body" idx="1"/>
          </p:nvPr>
        </p:nvSpPr>
        <p:spPr>
          <a:xfrm>
            <a:off x="814275" y="1327350"/>
            <a:ext cx="6132600" cy="3145500"/>
          </a:xfrm>
          <a:prstGeom prst="rect">
            <a:avLst/>
          </a:prstGeom>
          <a:noFill/>
          <a:ln>
            <a:noFill/>
          </a:ln>
        </p:spPr>
        <p:txBody>
          <a:bodyPr lIns="91425" tIns="91425" rIns="91425" bIns="91425" anchor="ctr" anchorCtr="0"/>
          <a:lstStyle>
            <a:lvl1pPr lvl="0">
              <a:spcBef>
                <a:spcPts val="60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1pPr>
            <a:lvl2pPr lvl="1">
              <a:spcBef>
                <a:spcPts val="48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2pPr>
            <a:lvl3pPr lvl="2">
              <a:spcBef>
                <a:spcPts val="48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3pPr>
            <a:lvl4pPr lvl="3">
              <a:spcBef>
                <a:spcPts val="36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4pPr>
            <a:lvl5pPr lvl="4">
              <a:spcBef>
                <a:spcPts val="36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5pPr>
            <a:lvl6pPr lvl="5">
              <a:spcBef>
                <a:spcPts val="36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6pPr>
            <a:lvl7pPr lvl="6">
              <a:spcBef>
                <a:spcPts val="36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7pPr>
            <a:lvl8pPr lvl="7">
              <a:spcBef>
                <a:spcPts val="36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8pPr>
            <a:lvl9pPr lvl="8">
              <a:spcBef>
                <a:spcPts val="360"/>
              </a:spcBef>
              <a:spcAft>
                <a:spcPts val="1000"/>
              </a:spcAft>
              <a:buClr>
                <a:srgbClr val="C7D3E6"/>
              </a:buClr>
              <a:buSzPct val="100000"/>
              <a:buFont typeface="Roboto Condensed Light"/>
              <a:buChar char="▻"/>
              <a:defRPr sz="2400">
                <a:solidFill>
                  <a:srgbClr val="263248"/>
                </a:solidFill>
                <a:latin typeface="Roboto Condensed Light"/>
                <a:ea typeface="Roboto Condensed Light"/>
                <a:cs typeface="Roboto Condensed Light"/>
                <a:sym typeface="Roboto Condensed Light"/>
              </a:defRPr>
            </a:lvl9pPr>
          </a:lstStyle>
          <a:p>
            <a:endParaRPr/>
          </a:p>
        </p:txBody>
      </p:sp>
      <p:sp>
        <p:nvSpPr>
          <p:cNvPr id="8" name="Shape 8"/>
          <p:cNvSpPr txBox="1">
            <a:spLocks noGrp="1"/>
          </p:cNvSpPr>
          <p:nvPr>
            <p:ph type="sldNum" idx="12"/>
          </p:nvPr>
        </p:nvSpPr>
        <p:spPr>
          <a:xfrm>
            <a:off x="7618000" y="4636500"/>
            <a:ext cx="1487400" cy="315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200" b="1">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cSld>
  <p:clrMap bg1="lt1" tx1="dk1" bg2="dk2" tx2="lt2" accent1="accent1" accent2="accent2" accent3="accent3" accent4="accent4" accent5="accent5" accent6="accent6" hlink="hlink" folHlink="folHlink"/>
  <p:sldLayoutIdLst>
    <p:sldLayoutId id="2147483648" r:id="rId1"/>
    <p:sldLayoutId id="2147483654" r:id="rId2"/>
    <p:sldLayoutId id="2147483663" r:id="rId3"/>
    <p:sldLayoutId id="2147483665" r:id="rId4"/>
    <p:sldLayoutId id="2147483664" r:id="rId5"/>
    <p:sldLayoutId id="2147483661"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0.png"/><Relationship Id="rId7" Type="http://schemas.openxmlformats.org/officeDocument/2006/relationships/diagramQuickStyle" Target="../diagrams/quickStyle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1.png"/><Relationship Id="rId9" Type="http://schemas.microsoft.com/office/2007/relationships/diagramDrawing" Target="../diagrams/drawing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jpeg"/><Relationship Id="rId7" Type="http://schemas.openxmlformats.org/officeDocument/2006/relationships/image" Target="../media/image8.jpeg"/><Relationship Id="rId12" Type="http://schemas.openxmlformats.org/officeDocument/2006/relationships/image" Target="../media/image11.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7.jpeg"/><Relationship Id="rId10" Type="http://schemas.openxmlformats.org/officeDocument/2006/relationships/image" Target="../media/image10.jpeg"/><Relationship Id="rId4" Type="http://schemas.microsoft.com/office/2007/relationships/hdphoto" Target="../media/hdphoto2.wdp"/><Relationship Id="rId9" Type="http://schemas.openxmlformats.org/officeDocument/2006/relationships/image" Target="../media/image9.jpeg"/></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jpeg"/><Relationship Id="rId7" Type="http://schemas.openxmlformats.org/officeDocument/2006/relationships/image" Target="../media/image8.jpeg"/><Relationship Id="rId12"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7.jpeg"/><Relationship Id="rId10" Type="http://schemas.openxmlformats.org/officeDocument/2006/relationships/image" Target="../media/image10.jpeg"/><Relationship Id="rId4" Type="http://schemas.microsoft.com/office/2007/relationships/hdphoto" Target="../media/hdphoto2.wdp"/><Relationship Id="rId9"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ctrTitle"/>
          </p:nvPr>
        </p:nvSpPr>
        <p:spPr>
          <a:xfrm>
            <a:off x="284220" y="1203598"/>
            <a:ext cx="5367900" cy="2434952"/>
          </a:xfrm>
          <a:prstGeom prst="rect">
            <a:avLst/>
          </a:prstGeom>
        </p:spPr>
        <p:txBody>
          <a:bodyPr lIns="91425" tIns="91425" rIns="91425" bIns="91425" anchor="ctr" anchorCtr="0">
            <a:noAutofit/>
          </a:bodyPr>
          <a:lstStyle/>
          <a:p>
            <a:pPr lvl="0"/>
            <a:r>
              <a:rPr lang="en-US" sz="3600" dirty="0" smtClean="0"/>
              <a:t>EVM </a:t>
            </a:r>
            <a:r>
              <a:rPr lang="en-US" sz="3600" dirty="0"/>
              <a:t>&amp; </a:t>
            </a:r>
            <a:r>
              <a:rPr lang="en-US" sz="3600" dirty="0" smtClean="0"/>
              <a:t>VVPAT</a:t>
            </a:r>
            <a:br>
              <a:rPr lang="en-US" sz="3600" dirty="0" smtClean="0"/>
            </a:br>
            <a:r>
              <a:rPr lang="en-US" sz="3600" dirty="0" smtClean="0"/>
              <a:t/>
            </a:r>
            <a:br>
              <a:rPr lang="en-US" sz="3600" dirty="0" smtClean="0"/>
            </a:br>
            <a:r>
              <a:rPr lang="en-US" sz="1600" dirty="0" smtClean="0"/>
              <a:t/>
            </a:r>
            <a:br>
              <a:rPr lang="en-US" sz="1600" dirty="0" smtClean="0"/>
            </a:br>
            <a:r>
              <a:rPr lang="en-US" sz="1600" dirty="0" smtClean="0"/>
              <a:t>An overview</a:t>
            </a:r>
            <a:endParaRPr lang="en" dirty="0"/>
          </a:p>
        </p:txBody>
      </p:sp>
      <p:sp>
        <p:nvSpPr>
          <p:cNvPr id="3" name="Subtitle 4"/>
          <p:cNvSpPr txBox="1">
            <a:spLocks/>
          </p:cNvSpPr>
          <p:nvPr/>
        </p:nvSpPr>
        <p:spPr>
          <a:xfrm>
            <a:off x="899592" y="3364260"/>
            <a:ext cx="9144000" cy="1655762"/>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1. PREMIUM PSU MANUFACTURERS</a:t>
            </a:r>
          </a:p>
        </p:txBody>
      </p:sp>
      <p:sp>
        <p:nvSpPr>
          <p:cNvPr id="3" name="Slide Number Placeholder 2"/>
          <p:cNvSpPr>
            <a:spLocks noGrp="1"/>
          </p:cNvSpPr>
          <p:nvPr>
            <p:ph type="sldNum" idx="12"/>
          </p:nvPr>
        </p:nvSpPr>
        <p:spPr/>
        <p:txBody>
          <a:bodyPr/>
          <a:lstStyle/>
          <a:p>
            <a:pPr lvl="0" algn="ctr">
              <a:spcBef>
                <a:spcPts val="0"/>
              </a:spcBef>
              <a:buNone/>
            </a:pPr>
            <a:fld id="{00000000-1234-1234-1234-123412341234}" type="slidenum">
              <a:rPr lang="en" smtClean="0"/>
              <a:pPr lvl="0" algn="ctr">
                <a:spcBef>
                  <a:spcPts val="0"/>
                </a:spcBef>
                <a:buNone/>
              </a:pPr>
              <a:t>10</a:t>
            </a:fld>
            <a:endParaRPr lang="en" dirty="0"/>
          </a:p>
        </p:txBody>
      </p:sp>
      <p:grpSp>
        <p:nvGrpSpPr>
          <p:cNvPr id="6" name="Group 5"/>
          <p:cNvGrpSpPr/>
          <p:nvPr/>
        </p:nvGrpSpPr>
        <p:grpSpPr>
          <a:xfrm>
            <a:off x="152222" y="1651606"/>
            <a:ext cx="3699698" cy="1884050"/>
            <a:chOff x="152222" y="1651606"/>
            <a:chExt cx="4347770" cy="2216288"/>
          </a:xfrm>
        </p:grpSpPr>
        <p:pic>
          <p:nvPicPr>
            <p:cNvPr id="60422" name="Picture 6" descr="Image result for ECIL"/>
            <p:cNvPicPr>
              <a:picLocks noChangeAspect="1" noChangeArrowheads="1"/>
            </p:cNvPicPr>
            <p:nvPr/>
          </p:nvPicPr>
          <p:blipFill>
            <a:blip r:embed="rId3"/>
            <a:srcRect/>
            <a:stretch>
              <a:fillRect/>
            </a:stretch>
          </p:blipFill>
          <p:spPr bwMode="auto">
            <a:xfrm>
              <a:off x="637780" y="1651606"/>
              <a:ext cx="3389046" cy="2216288"/>
            </a:xfrm>
            <a:prstGeom prst="rect">
              <a:avLst/>
            </a:prstGeom>
            <a:ln>
              <a:noFill/>
            </a:ln>
            <a:effectLst>
              <a:outerShdw blurRad="292100" dist="139700" dir="2700000" algn="tl" rotWithShape="0">
                <a:srgbClr val="333333">
                  <a:alpha val="65000"/>
                </a:srgbClr>
              </a:outerShdw>
            </a:effectLst>
          </p:spPr>
        </p:pic>
        <p:grpSp>
          <p:nvGrpSpPr>
            <p:cNvPr id="13" name="Shape 396"/>
            <p:cNvGrpSpPr/>
            <p:nvPr/>
          </p:nvGrpSpPr>
          <p:grpSpPr>
            <a:xfrm>
              <a:off x="152222" y="3003798"/>
              <a:ext cx="4347770" cy="852811"/>
              <a:chOff x="-1535283" y="1287959"/>
              <a:chExt cx="11486579" cy="2067200"/>
            </a:xfrm>
          </p:grpSpPr>
          <p:sp>
            <p:nvSpPr>
              <p:cNvPr id="14" name="Shape 397"/>
              <p:cNvSpPr/>
              <p:nvPr/>
            </p:nvSpPr>
            <p:spPr>
              <a:xfrm>
                <a:off x="8699476" y="1287959"/>
                <a:ext cx="1243800" cy="414299"/>
              </a:xfrm>
              <a:prstGeom prst="triangle">
                <a:avLst>
                  <a:gd name="adj" fmla="val 0"/>
                </a:avLst>
              </a:prstGeom>
              <a:solidFill>
                <a:srgbClr val="D26F00"/>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sp>
            <p:nvSpPr>
              <p:cNvPr id="15" name="Shape 398"/>
              <p:cNvSpPr/>
              <p:nvPr/>
            </p:nvSpPr>
            <p:spPr>
              <a:xfrm rot="10800000" flipH="1">
                <a:off x="-308909" y="1697038"/>
                <a:ext cx="9030600" cy="1243800"/>
              </a:xfrm>
              <a:prstGeom prst="rect">
                <a:avLst/>
              </a:prstGeom>
              <a:solidFill>
                <a:srgbClr val="FF9800"/>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sp>
            <p:nvSpPr>
              <p:cNvPr id="16" name="Shape 399"/>
              <p:cNvSpPr/>
              <p:nvPr/>
            </p:nvSpPr>
            <p:spPr>
              <a:xfrm rot="10800000" flipH="1">
                <a:off x="8707495" y="1697042"/>
                <a:ext cx="1243800" cy="1243800"/>
              </a:xfrm>
              <a:prstGeom prst="rtTriangle">
                <a:avLst/>
              </a:prstGeom>
              <a:solidFill>
                <a:srgbClr val="FF9800"/>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sp>
            <p:nvSpPr>
              <p:cNvPr id="17" name="Shape 400"/>
              <p:cNvSpPr/>
              <p:nvPr/>
            </p:nvSpPr>
            <p:spPr>
              <a:xfrm flipH="1">
                <a:off x="-1535283" y="1697042"/>
                <a:ext cx="1243800" cy="1243800"/>
              </a:xfrm>
              <a:prstGeom prst="rtTriangle">
                <a:avLst/>
              </a:prstGeom>
              <a:solidFill>
                <a:srgbClr val="FF9800"/>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sp>
            <p:nvSpPr>
              <p:cNvPr id="18" name="Shape 401"/>
              <p:cNvSpPr/>
              <p:nvPr/>
            </p:nvSpPr>
            <p:spPr>
              <a:xfrm rot="10800000">
                <a:off x="-1535278" y="2940859"/>
                <a:ext cx="1243800" cy="414300"/>
              </a:xfrm>
              <a:prstGeom prst="triangle">
                <a:avLst>
                  <a:gd name="adj" fmla="val 0"/>
                </a:avLst>
              </a:prstGeom>
              <a:solidFill>
                <a:srgbClr val="D26F00"/>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grpSp>
        <p:sp>
          <p:nvSpPr>
            <p:cNvPr id="27" name="Shape 410"/>
            <p:cNvSpPr txBox="1">
              <a:spLocks/>
            </p:cNvSpPr>
            <p:nvPr/>
          </p:nvSpPr>
          <p:spPr>
            <a:xfrm>
              <a:off x="268914" y="3103024"/>
              <a:ext cx="4146457" cy="647459"/>
            </a:xfrm>
            <a:prstGeom prst="rect">
              <a:avLst/>
            </a:prstGeom>
            <a:noFill/>
            <a:ln>
              <a:noFill/>
            </a:ln>
          </p:spPr>
          <p:txBody>
            <a:bodyPr lIns="91425" tIns="91425" rIns="91425" bIns="91425" anchor="ctr" anchorCtr="0">
              <a:noAutofit/>
            </a:bodyPr>
            <a:lstStyle/>
            <a:p>
              <a:pPr lvl="0" algn="ctr">
                <a:buClr>
                  <a:srgbClr val="FFFFFF"/>
                </a:buClr>
                <a:buSzPct val="100000"/>
                <a:defRPr/>
              </a:pPr>
              <a:r>
                <a:rPr lang="en-US" sz="1800" b="1" dirty="0">
                  <a:solidFill>
                    <a:srgbClr val="FFFFFF"/>
                  </a:solidFill>
                  <a:latin typeface="Roboto Condensed"/>
                  <a:ea typeface="Roboto Condensed"/>
                  <a:cs typeface="Roboto Condensed"/>
                  <a:sym typeface="Roboto Condensed"/>
                </a:rPr>
                <a:t>U</a:t>
              </a:r>
              <a:r>
                <a:rPr lang="en" sz="1800" b="1" dirty="0">
                  <a:solidFill>
                    <a:srgbClr val="FFFFFF"/>
                  </a:solidFill>
                  <a:latin typeface="Roboto Condensed"/>
                  <a:ea typeface="Roboto Condensed"/>
                  <a:cs typeface="Roboto Condensed"/>
                  <a:sym typeface="Roboto Condensed"/>
                </a:rPr>
                <a:t>nder Dept of Atomic Energy</a:t>
              </a:r>
            </a:p>
          </p:txBody>
        </p:sp>
      </p:grpSp>
      <p:grpSp>
        <p:nvGrpSpPr>
          <p:cNvPr id="4" name="Group 3"/>
          <p:cNvGrpSpPr/>
          <p:nvPr/>
        </p:nvGrpSpPr>
        <p:grpSpPr>
          <a:xfrm>
            <a:off x="4026827" y="1651606"/>
            <a:ext cx="3857542" cy="1874456"/>
            <a:chOff x="4026826" y="1651606"/>
            <a:chExt cx="4793645" cy="2360304"/>
          </a:xfrm>
        </p:grpSpPr>
        <p:pic>
          <p:nvPicPr>
            <p:cNvPr id="60418" name="Picture 2" descr="Image result for bharat electronics limited"/>
            <p:cNvPicPr>
              <a:picLocks noChangeAspect="1" noChangeArrowheads="1"/>
            </p:cNvPicPr>
            <p:nvPr/>
          </p:nvPicPr>
          <p:blipFill>
            <a:blip r:embed="rId4"/>
            <a:srcRect/>
            <a:stretch>
              <a:fillRect/>
            </a:stretch>
          </p:blipFill>
          <p:spPr bwMode="auto">
            <a:xfrm>
              <a:off x="4530257" y="1651606"/>
              <a:ext cx="3786159" cy="2216288"/>
            </a:xfrm>
            <a:prstGeom prst="rect">
              <a:avLst/>
            </a:prstGeom>
            <a:ln>
              <a:noFill/>
            </a:ln>
            <a:effectLst>
              <a:outerShdw blurRad="292100" dist="139700" dir="2700000" algn="tl" rotWithShape="0">
                <a:srgbClr val="333333">
                  <a:alpha val="65000"/>
                </a:srgbClr>
              </a:outerShdw>
            </a:effectLst>
          </p:spPr>
        </p:pic>
        <p:grpSp>
          <p:nvGrpSpPr>
            <p:cNvPr id="32" name="Shape 396"/>
            <p:cNvGrpSpPr/>
            <p:nvPr/>
          </p:nvGrpSpPr>
          <p:grpSpPr>
            <a:xfrm>
              <a:off x="4026826" y="3147814"/>
              <a:ext cx="4793645" cy="864096"/>
              <a:chOff x="-1535283" y="1287959"/>
              <a:chExt cx="11486579" cy="2067200"/>
            </a:xfrm>
          </p:grpSpPr>
          <p:sp>
            <p:nvSpPr>
              <p:cNvPr id="33" name="Shape 397"/>
              <p:cNvSpPr/>
              <p:nvPr/>
            </p:nvSpPr>
            <p:spPr>
              <a:xfrm>
                <a:off x="8699476" y="1287959"/>
                <a:ext cx="1243800" cy="414299"/>
              </a:xfrm>
              <a:prstGeom prst="triangle">
                <a:avLst>
                  <a:gd name="adj" fmla="val 0"/>
                </a:avLst>
              </a:prstGeom>
              <a:solidFill>
                <a:srgbClr val="D26F00"/>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sp>
            <p:nvSpPr>
              <p:cNvPr id="34" name="Shape 398"/>
              <p:cNvSpPr/>
              <p:nvPr/>
            </p:nvSpPr>
            <p:spPr>
              <a:xfrm rot="10800000" flipH="1">
                <a:off x="-308909" y="1697038"/>
                <a:ext cx="9030600" cy="1243800"/>
              </a:xfrm>
              <a:prstGeom prst="rect">
                <a:avLst/>
              </a:prstGeom>
              <a:solidFill>
                <a:srgbClr val="FF9800"/>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sp>
            <p:nvSpPr>
              <p:cNvPr id="35" name="Shape 399"/>
              <p:cNvSpPr/>
              <p:nvPr/>
            </p:nvSpPr>
            <p:spPr>
              <a:xfrm rot="10800000" flipH="1">
                <a:off x="8707495" y="1697042"/>
                <a:ext cx="1243800" cy="1243800"/>
              </a:xfrm>
              <a:prstGeom prst="rtTriangle">
                <a:avLst/>
              </a:prstGeom>
              <a:solidFill>
                <a:srgbClr val="FF9800"/>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sp>
            <p:nvSpPr>
              <p:cNvPr id="36" name="Shape 400"/>
              <p:cNvSpPr/>
              <p:nvPr/>
            </p:nvSpPr>
            <p:spPr>
              <a:xfrm flipH="1">
                <a:off x="-1535283" y="1697042"/>
                <a:ext cx="1243800" cy="1243800"/>
              </a:xfrm>
              <a:prstGeom prst="rtTriangle">
                <a:avLst/>
              </a:prstGeom>
              <a:solidFill>
                <a:srgbClr val="FF9800"/>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sp>
            <p:nvSpPr>
              <p:cNvPr id="37" name="Shape 401"/>
              <p:cNvSpPr/>
              <p:nvPr/>
            </p:nvSpPr>
            <p:spPr>
              <a:xfrm rot="10800000">
                <a:off x="-1535278" y="2940859"/>
                <a:ext cx="1243800" cy="414300"/>
              </a:xfrm>
              <a:prstGeom prst="triangle">
                <a:avLst>
                  <a:gd name="adj" fmla="val 0"/>
                </a:avLst>
              </a:prstGeom>
              <a:solidFill>
                <a:srgbClr val="D26F00"/>
              </a:solidFill>
              <a:ln>
                <a:noFill/>
              </a:ln>
            </p:spPr>
            <p:txBody>
              <a:bodyPr lIns="91425" tIns="91425" rIns="91425" bIns="91425" anchor="ctr" anchorCtr="0">
                <a:noAutofit/>
              </a:bodyPr>
              <a:lstStyle/>
              <a:p>
                <a:pPr lvl="0" rtl="0">
                  <a:spcBef>
                    <a:spcPts val="0"/>
                  </a:spcBef>
                  <a:buNone/>
                </a:pPr>
                <a:endParaRPr>
                  <a:latin typeface="Arvo"/>
                  <a:ea typeface="Arvo"/>
                  <a:cs typeface="Arvo"/>
                  <a:sym typeface="Arvo"/>
                </a:endParaRPr>
              </a:p>
            </p:txBody>
          </p:sp>
        </p:grpSp>
        <p:sp>
          <p:nvSpPr>
            <p:cNvPr id="38" name="Shape 410"/>
            <p:cNvSpPr txBox="1">
              <a:spLocks/>
            </p:cNvSpPr>
            <p:nvPr/>
          </p:nvSpPr>
          <p:spPr>
            <a:xfrm>
              <a:off x="4614813" y="3184641"/>
              <a:ext cx="3851567" cy="702030"/>
            </a:xfrm>
            <a:prstGeom prst="rect">
              <a:avLst/>
            </a:prstGeom>
            <a:noFill/>
            <a:ln>
              <a:noFill/>
            </a:ln>
          </p:spPr>
          <p:txBody>
            <a:bodyPr lIns="91425" tIns="91425" rIns="91425" bIns="91425" anchor="ctr" anchorCtr="0">
              <a:noAutofit/>
            </a:bodyPr>
            <a:lstStyle/>
            <a:p>
              <a:pPr lvl="0" algn="ctr">
                <a:buClr>
                  <a:srgbClr val="FFFFFF"/>
                </a:buClr>
                <a:buSzPct val="100000"/>
                <a:defRPr/>
              </a:pPr>
              <a:r>
                <a:rPr lang="en-US" sz="1800" b="1" dirty="0">
                  <a:solidFill>
                    <a:srgbClr val="FFFFFF"/>
                  </a:solidFill>
                  <a:latin typeface="Roboto Condensed"/>
                  <a:ea typeface="Roboto Condensed"/>
                  <a:cs typeface="Roboto Condensed"/>
                  <a:sym typeface="Roboto Condensed"/>
                </a:rPr>
                <a:t>U</a:t>
              </a:r>
              <a:r>
                <a:rPr lang="en" sz="1800" b="1" dirty="0">
                  <a:solidFill>
                    <a:srgbClr val="FFFFFF"/>
                  </a:solidFill>
                  <a:latin typeface="Roboto Condensed"/>
                  <a:ea typeface="Roboto Condensed"/>
                  <a:cs typeface="Roboto Condensed"/>
                  <a:sym typeface="Roboto Condensed"/>
                </a:rPr>
                <a:t>nder Ministry of Defen</a:t>
              </a:r>
              <a:r>
                <a:rPr lang="en-US" sz="1800" b="1" dirty="0">
                  <a:solidFill>
                    <a:srgbClr val="FFFFFF"/>
                  </a:solidFill>
                  <a:latin typeface="Roboto Condensed"/>
                  <a:ea typeface="Roboto Condensed"/>
                  <a:cs typeface="Roboto Condensed"/>
                  <a:sym typeface="Roboto Condensed"/>
                </a:rPr>
                <a:t>c</a:t>
              </a:r>
              <a:r>
                <a:rPr lang="en" sz="1800" b="1" dirty="0">
                  <a:solidFill>
                    <a:srgbClr val="FFFFFF"/>
                  </a:solidFill>
                  <a:latin typeface="Roboto Condensed"/>
                  <a:ea typeface="Roboto Condensed"/>
                  <a:cs typeface="Roboto Condensed"/>
                  <a:sym typeface="Roboto Condensed"/>
                </a:rPr>
                <a:t>e</a:t>
              </a:r>
            </a:p>
          </p:txBody>
        </p:sp>
      </p:grpSp>
      <p:grpSp>
        <p:nvGrpSpPr>
          <p:cNvPr id="24" name="Shape 698"/>
          <p:cNvGrpSpPr/>
          <p:nvPr/>
        </p:nvGrpSpPr>
        <p:grpSpPr>
          <a:xfrm>
            <a:off x="273366" y="624062"/>
            <a:ext cx="392063" cy="291504"/>
            <a:chOff x="5247525" y="3007275"/>
            <a:chExt cx="517575" cy="384825"/>
          </a:xfrm>
        </p:grpSpPr>
        <p:sp>
          <p:nvSpPr>
            <p:cNvPr id="25" name="Shape 699"/>
            <p:cNvSpPr/>
            <p:nvPr/>
          </p:nvSpPr>
          <p:spPr>
            <a:xfrm>
              <a:off x="5247525" y="3007275"/>
              <a:ext cx="348900" cy="348900"/>
            </a:xfrm>
            <a:custGeom>
              <a:avLst/>
              <a:gdLst/>
              <a:ahLst/>
              <a:cxnLst/>
              <a:rect l="0" t="0" r="0" b="0"/>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6" name="Shape 700"/>
            <p:cNvSpPr/>
            <p:nvPr/>
          </p:nvSpPr>
          <p:spPr>
            <a:xfrm>
              <a:off x="5566575" y="3193575"/>
              <a:ext cx="198525" cy="198525"/>
            </a:xfrm>
            <a:custGeom>
              <a:avLst/>
              <a:gdLst/>
              <a:ahLst/>
              <a:cxnLst/>
              <a:rect l="0" t="0" r="0" b="0"/>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5" name="Rectangle 4"/>
          <p:cNvSpPr/>
          <p:nvPr/>
        </p:nvSpPr>
        <p:spPr>
          <a:xfrm>
            <a:off x="440256" y="3736072"/>
            <a:ext cx="7660136" cy="1015663"/>
          </a:xfrm>
          <a:prstGeom prst="rect">
            <a:avLst/>
          </a:prstGeom>
        </p:spPr>
        <p:txBody>
          <a:bodyPr wrap="square">
            <a:spAutoFit/>
          </a:bodyPr>
          <a:lstStyle/>
          <a:p>
            <a:pPr>
              <a:lnSpc>
                <a:spcPct val="150000"/>
              </a:lnSpc>
              <a:spcBef>
                <a:spcPts val="600"/>
              </a:spcBef>
              <a:defRPr/>
            </a:pPr>
            <a:r>
              <a:rPr lang="en-US" sz="2000" dirty="0">
                <a:solidFill>
                  <a:srgbClr val="263248"/>
                </a:solidFill>
                <a:latin typeface="Roboto Condensed Light"/>
                <a:ea typeface="Roboto Condensed Light"/>
                <a:cs typeface="Roboto Condensed Light"/>
              </a:rPr>
              <a:t>Both PSUs deal with </a:t>
            </a:r>
            <a:r>
              <a:rPr lang="en-US" sz="2000" b="1" dirty="0">
                <a:solidFill>
                  <a:srgbClr val="263248"/>
                </a:solidFill>
                <a:latin typeface="Roboto Condensed Light"/>
                <a:ea typeface="Roboto Condensed Light"/>
                <a:cs typeface="Roboto Condensed Light"/>
              </a:rPr>
              <a:t>manufacturing of sensitive equipment</a:t>
            </a:r>
            <a:r>
              <a:rPr lang="en-US" sz="2000" dirty="0">
                <a:solidFill>
                  <a:srgbClr val="263248"/>
                </a:solidFill>
                <a:latin typeface="Roboto Condensed Light"/>
                <a:ea typeface="Roboto Condensed Light"/>
                <a:cs typeface="Roboto Condensed Light"/>
              </a:rPr>
              <a:t> critical to the safety and security of the Nation and have </a:t>
            </a:r>
            <a:r>
              <a:rPr lang="en-US" sz="2000" b="1" dirty="0">
                <a:solidFill>
                  <a:srgbClr val="263248"/>
                </a:solidFill>
                <a:latin typeface="Roboto Condensed Light"/>
                <a:ea typeface="Roboto Condensed Light"/>
                <a:cs typeface="Roboto Condensed Light"/>
              </a:rPr>
              <a:t>strong security protocols</a:t>
            </a:r>
          </a:p>
        </p:txBody>
      </p:sp>
    </p:spTree>
    <p:extLst>
      <p:ext uri="{BB962C8B-B14F-4D97-AF65-F5344CB8AC3E}">
        <p14:creationId xmlns:p14="http://schemas.microsoft.com/office/powerpoint/2010/main" val="23186756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Shape 443"/>
          <p:cNvSpPr txBox="1">
            <a:spLocks noGrp="1"/>
          </p:cNvSpPr>
          <p:nvPr>
            <p:ph type="title"/>
          </p:nvPr>
        </p:nvSpPr>
        <p:spPr/>
        <p:txBody>
          <a:bodyPr/>
          <a:lstStyle/>
          <a:p>
            <a:pPr lvl="0"/>
            <a:r>
              <a:rPr lang="en" dirty="0"/>
              <a:t>2. SECURED DESIGN FEATURES</a:t>
            </a:r>
          </a:p>
        </p:txBody>
      </p:sp>
      <p:sp>
        <p:nvSpPr>
          <p:cNvPr id="447" name="Shape 447"/>
          <p:cNvSpPr txBox="1">
            <a:spLocks noGrp="1"/>
          </p:cNvSpPr>
          <p:nvPr>
            <p:ph type="sldNum" idx="12"/>
          </p:nvPr>
        </p:nvSpPr>
        <p:spPr/>
        <p:txBody>
          <a:bodyPr/>
          <a:lstStyle/>
          <a:p>
            <a:pPr lvl="0"/>
            <a:fld id="{00000000-1234-1234-1234-123412341234}" type="slidenum">
              <a:rPr lang="en" smtClean="0"/>
              <a:pPr lvl="0"/>
              <a:t>11</a:t>
            </a:fld>
            <a:endParaRPr lang="en"/>
          </a:p>
        </p:txBody>
      </p:sp>
      <p:grpSp>
        <p:nvGrpSpPr>
          <p:cNvPr id="2" name="Shape 451"/>
          <p:cNvGrpSpPr/>
          <p:nvPr/>
        </p:nvGrpSpPr>
        <p:grpSpPr>
          <a:xfrm>
            <a:off x="269574" y="605926"/>
            <a:ext cx="323793" cy="339492"/>
            <a:chOff x="5961125" y="1623900"/>
            <a:chExt cx="427450" cy="448175"/>
          </a:xfrm>
        </p:grpSpPr>
        <p:sp>
          <p:nvSpPr>
            <p:cNvPr id="452" name="Shape 452"/>
            <p:cNvSpPr/>
            <p:nvPr/>
          </p:nvSpPr>
          <p:spPr>
            <a:xfrm>
              <a:off x="5961125" y="1678700"/>
              <a:ext cx="376925" cy="376925"/>
            </a:xfrm>
            <a:custGeom>
              <a:avLst/>
              <a:gdLst/>
              <a:ahLst/>
              <a:cxnLst/>
              <a:rect l="0" t="0" r="0" b="0"/>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53" name="Shape 453"/>
            <p:cNvSpPr/>
            <p:nvPr/>
          </p:nvSpPr>
          <p:spPr>
            <a:xfrm>
              <a:off x="6009825" y="1727425"/>
              <a:ext cx="279500" cy="279500"/>
            </a:xfrm>
            <a:custGeom>
              <a:avLst/>
              <a:gdLst/>
              <a:ahLst/>
              <a:cxnLst/>
              <a:rect l="0" t="0" r="0" b="0"/>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54" name="Shape 454"/>
            <p:cNvSpPr/>
            <p:nvPr/>
          </p:nvSpPr>
          <p:spPr>
            <a:xfrm>
              <a:off x="6107250" y="1824850"/>
              <a:ext cx="84650" cy="84650"/>
            </a:xfrm>
            <a:custGeom>
              <a:avLst/>
              <a:gdLst/>
              <a:ahLst/>
              <a:cxnLst/>
              <a:rect l="0" t="0" r="0" b="0"/>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55" name="Shape 455"/>
            <p:cNvSpPr/>
            <p:nvPr/>
          </p:nvSpPr>
          <p:spPr>
            <a:xfrm>
              <a:off x="6058550" y="1776125"/>
              <a:ext cx="182075" cy="182075"/>
            </a:xfrm>
            <a:custGeom>
              <a:avLst/>
              <a:gdLst/>
              <a:ahLst/>
              <a:cxnLst/>
              <a:rect l="0" t="0" r="0" b="0"/>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56" name="Shape 456"/>
            <p:cNvSpPr/>
            <p:nvPr/>
          </p:nvSpPr>
          <p:spPr>
            <a:xfrm>
              <a:off x="5971475" y="2001400"/>
              <a:ext cx="74925" cy="70675"/>
            </a:xfrm>
            <a:custGeom>
              <a:avLst/>
              <a:gdLst/>
              <a:ahLst/>
              <a:cxnLst/>
              <a:rect l="0" t="0" r="0" b="0"/>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57" name="Shape 457"/>
            <p:cNvSpPr/>
            <p:nvPr/>
          </p:nvSpPr>
          <p:spPr>
            <a:xfrm>
              <a:off x="6253375" y="2001400"/>
              <a:ext cx="74325" cy="70675"/>
            </a:xfrm>
            <a:custGeom>
              <a:avLst/>
              <a:gdLst/>
              <a:ahLst/>
              <a:cxnLst/>
              <a:rect l="0" t="0" r="0" b="0"/>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58" name="Shape 458"/>
            <p:cNvSpPr/>
            <p:nvPr/>
          </p:nvSpPr>
          <p:spPr>
            <a:xfrm>
              <a:off x="6137700" y="1623900"/>
              <a:ext cx="250875" cy="255150"/>
            </a:xfrm>
            <a:custGeom>
              <a:avLst/>
              <a:gdLst/>
              <a:ahLst/>
              <a:cxnLst/>
              <a:rect l="0" t="0" r="0" b="0"/>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467544" y="1841345"/>
            <a:ext cx="9144000" cy="1018436"/>
          </a:xfrm>
          <a:prstGeom prst="rect">
            <a:avLst/>
          </a:prstGeom>
        </p:spPr>
      </p:pic>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2211710"/>
            <a:ext cx="9144000" cy="1018436"/>
          </a:xfrm>
          <a:prstGeom prst="rect">
            <a:avLst/>
          </a:prstGeom>
        </p:spPr>
      </p:pic>
      <p:sp>
        <p:nvSpPr>
          <p:cNvPr id="37" name="Rectangle 9"/>
          <p:cNvSpPr>
            <a:spLocks noChangeArrowheads="1"/>
          </p:cNvSpPr>
          <p:nvPr/>
        </p:nvSpPr>
        <p:spPr bwMode="auto">
          <a:xfrm>
            <a:off x="179512" y="2837162"/>
            <a:ext cx="1512167" cy="2306337"/>
          </a:xfrm>
          <a:prstGeom prst="rect">
            <a:avLst/>
          </a:prstGeom>
          <a:solidFill>
            <a:schemeClr val="accent1">
              <a:lumMod val="40000"/>
              <a:lumOff val="60000"/>
            </a:schemeClr>
          </a:solidFill>
          <a:ln>
            <a:noFill/>
          </a:ln>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38" name="Rectangle 10"/>
          <p:cNvSpPr>
            <a:spLocks noChangeArrowheads="1"/>
          </p:cNvSpPr>
          <p:nvPr/>
        </p:nvSpPr>
        <p:spPr bwMode="auto">
          <a:xfrm>
            <a:off x="1691680" y="2837162"/>
            <a:ext cx="1656184" cy="2306337"/>
          </a:xfrm>
          <a:prstGeom prst="rect">
            <a:avLst/>
          </a:prstGeom>
          <a:solidFill>
            <a:srgbClr val="FFA300"/>
          </a:solidFill>
          <a:ln>
            <a:noFill/>
          </a:ln>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39" name="Rectangle 11"/>
          <p:cNvSpPr>
            <a:spLocks noChangeArrowheads="1"/>
          </p:cNvSpPr>
          <p:nvPr/>
        </p:nvSpPr>
        <p:spPr bwMode="auto">
          <a:xfrm>
            <a:off x="3347864" y="2837162"/>
            <a:ext cx="1728192" cy="2306337"/>
          </a:xfrm>
          <a:prstGeom prst="rect">
            <a:avLst/>
          </a:prstGeom>
          <a:solidFill>
            <a:schemeClr val="bg2">
              <a:lumMod val="20000"/>
              <a:lumOff val="80000"/>
            </a:schemeClr>
          </a:solidFill>
          <a:ln>
            <a:noFill/>
          </a:ln>
        </p:spPr>
        <p:txBody>
          <a:bodyPr vert="horz" wrap="square" lIns="68580" tIns="34290" rIns="68580" bIns="34290" numCol="1" anchor="t" anchorCtr="0" compatLnSpc="1">
            <a:prstTxWarp prst="textNoShape">
              <a:avLst/>
            </a:prstTxWarp>
          </a:bodyPr>
          <a:lstStyle/>
          <a:p>
            <a:endParaRPr lang="en-US" sz="1600" dirty="0">
              <a:solidFill>
                <a:prstClr val="black"/>
              </a:solidFill>
              <a:latin typeface="Roboto Condensed" charset="0"/>
              <a:ea typeface="Roboto Condensed" charset="0"/>
              <a:cs typeface="Roboto Condensed" charset="0"/>
            </a:endParaRPr>
          </a:p>
        </p:txBody>
      </p:sp>
      <p:sp>
        <p:nvSpPr>
          <p:cNvPr id="40" name="Rectangle 12"/>
          <p:cNvSpPr>
            <a:spLocks noChangeArrowheads="1"/>
          </p:cNvSpPr>
          <p:nvPr/>
        </p:nvSpPr>
        <p:spPr bwMode="auto">
          <a:xfrm>
            <a:off x="5076055" y="2837163"/>
            <a:ext cx="1656185" cy="2306336"/>
          </a:xfrm>
          <a:prstGeom prst="rect">
            <a:avLst/>
          </a:prstGeom>
          <a:solidFill>
            <a:schemeClr val="accent3">
              <a:lumMod val="40000"/>
              <a:lumOff val="60000"/>
            </a:schemeClr>
          </a:solidFill>
          <a:ln>
            <a:noFill/>
          </a:ln>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41" name="Rectangle 13"/>
          <p:cNvSpPr>
            <a:spLocks noChangeArrowheads="1"/>
          </p:cNvSpPr>
          <p:nvPr/>
        </p:nvSpPr>
        <p:spPr bwMode="auto">
          <a:xfrm>
            <a:off x="6732241" y="2837162"/>
            <a:ext cx="1872207" cy="2306337"/>
          </a:xfrm>
          <a:prstGeom prst="rect">
            <a:avLst/>
          </a:prstGeom>
          <a:solidFill>
            <a:schemeClr val="accent1">
              <a:lumMod val="40000"/>
              <a:lumOff val="60000"/>
            </a:schemeClr>
          </a:solidFill>
          <a:ln>
            <a:noFill/>
          </a:ln>
        </p:spPr>
        <p:txBody>
          <a:bodyPr vert="horz" wrap="square" lIns="68580" tIns="34290" rIns="68580" bIns="34290" numCol="1" anchor="t" anchorCtr="0" compatLnSpc="1">
            <a:prstTxWarp prst="textNoShape">
              <a:avLst/>
            </a:prstTxWarp>
          </a:bodyPr>
          <a:lstStyle/>
          <a:p>
            <a:pPr>
              <a:spcBef>
                <a:spcPts val="600"/>
              </a:spcBef>
              <a:defRPr/>
            </a:pPr>
            <a:endParaRPr lang="en-US" sz="1600" b="1" dirty="0">
              <a:latin typeface="Roboto Condensed" charset="0"/>
              <a:ea typeface="Roboto Condensed" charset="0"/>
              <a:cs typeface="Aharoni" pitchFamily="2" charset="-79"/>
            </a:endParaRPr>
          </a:p>
          <a:p>
            <a:pPr algn="ctr">
              <a:spcBef>
                <a:spcPts val="600"/>
              </a:spcBef>
              <a:defRPr/>
            </a:pPr>
            <a:r>
              <a:rPr lang="en-US" sz="1600" b="1" dirty="0">
                <a:latin typeface="Roboto Condensed" charset="0"/>
                <a:ea typeface="Roboto Condensed" charset="0"/>
                <a:cs typeface="Aharoni" pitchFamily="2" charset="-79"/>
              </a:rPr>
              <a:t>Real Time Clock  for time and date stamping key press</a:t>
            </a:r>
          </a:p>
        </p:txBody>
      </p:sp>
      <p:sp>
        <p:nvSpPr>
          <p:cNvPr id="42" name="Freeform 14"/>
          <p:cNvSpPr>
            <a:spLocks/>
          </p:cNvSpPr>
          <p:nvPr/>
        </p:nvSpPr>
        <p:spPr bwMode="auto">
          <a:xfrm>
            <a:off x="179512" y="2235894"/>
            <a:ext cx="3096344" cy="623888"/>
          </a:xfrm>
          <a:custGeom>
            <a:avLst/>
            <a:gdLst>
              <a:gd name="T0" fmla="*/ 879 w 2161"/>
              <a:gd name="T1" fmla="*/ 524 h 524"/>
              <a:gd name="T2" fmla="*/ 0 w 2161"/>
              <a:gd name="T3" fmla="*/ 524 h 524"/>
              <a:gd name="T4" fmla="*/ 1893 w 2161"/>
              <a:gd name="T5" fmla="*/ 0 h 524"/>
              <a:gd name="T6" fmla="*/ 2161 w 2161"/>
              <a:gd name="T7" fmla="*/ 0 h 524"/>
              <a:gd name="T8" fmla="*/ 879 w 2161"/>
              <a:gd name="T9" fmla="*/ 524 h 524"/>
            </a:gdLst>
            <a:ahLst/>
            <a:cxnLst>
              <a:cxn ang="0">
                <a:pos x="T0" y="T1"/>
              </a:cxn>
              <a:cxn ang="0">
                <a:pos x="T2" y="T3"/>
              </a:cxn>
              <a:cxn ang="0">
                <a:pos x="T4" y="T5"/>
              </a:cxn>
              <a:cxn ang="0">
                <a:pos x="T6" y="T7"/>
              </a:cxn>
              <a:cxn ang="0">
                <a:pos x="T8" y="T9"/>
              </a:cxn>
            </a:cxnLst>
            <a:rect l="0" t="0" r="r" b="b"/>
            <a:pathLst>
              <a:path w="2161" h="524">
                <a:moveTo>
                  <a:pt x="879" y="524"/>
                </a:moveTo>
                <a:lnTo>
                  <a:pt x="0" y="524"/>
                </a:lnTo>
                <a:lnTo>
                  <a:pt x="1893" y="0"/>
                </a:lnTo>
                <a:lnTo>
                  <a:pt x="2161" y="0"/>
                </a:lnTo>
                <a:lnTo>
                  <a:pt x="879" y="524"/>
                </a:lnTo>
                <a:close/>
              </a:path>
            </a:pathLst>
          </a:custGeom>
          <a:solidFill>
            <a:schemeClr val="accent4">
              <a:lumMod val="75000"/>
            </a:schemeClr>
          </a:solidFill>
          <a:ln>
            <a:noFill/>
          </a:ln>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43" name="Freeform 15"/>
          <p:cNvSpPr>
            <a:spLocks/>
          </p:cNvSpPr>
          <p:nvPr/>
        </p:nvSpPr>
        <p:spPr bwMode="auto">
          <a:xfrm>
            <a:off x="1686625" y="2211710"/>
            <a:ext cx="2237303" cy="623888"/>
          </a:xfrm>
          <a:custGeom>
            <a:avLst/>
            <a:gdLst>
              <a:gd name="T0" fmla="*/ 879 w 1368"/>
              <a:gd name="T1" fmla="*/ 524 h 524"/>
              <a:gd name="T2" fmla="*/ 0 w 1368"/>
              <a:gd name="T3" fmla="*/ 524 h 524"/>
              <a:gd name="T4" fmla="*/ 1099 w 1368"/>
              <a:gd name="T5" fmla="*/ 0 h 524"/>
              <a:gd name="T6" fmla="*/ 1368 w 1368"/>
              <a:gd name="T7" fmla="*/ 0 h 524"/>
              <a:gd name="T8" fmla="*/ 879 w 1368"/>
              <a:gd name="T9" fmla="*/ 524 h 524"/>
            </a:gdLst>
            <a:ahLst/>
            <a:cxnLst>
              <a:cxn ang="0">
                <a:pos x="T0" y="T1"/>
              </a:cxn>
              <a:cxn ang="0">
                <a:pos x="T2" y="T3"/>
              </a:cxn>
              <a:cxn ang="0">
                <a:pos x="T4" y="T5"/>
              </a:cxn>
              <a:cxn ang="0">
                <a:pos x="T6" y="T7"/>
              </a:cxn>
              <a:cxn ang="0">
                <a:pos x="T8" y="T9"/>
              </a:cxn>
            </a:cxnLst>
            <a:rect l="0" t="0" r="r" b="b"/>
            <a:pathLst>
              <a:path w="1368" h="524">
                <a:moveTo>
                  <a:pt x="879" y="524"/>
                </a:moveTo>
                <a:lnTo>
                  <a:pt x="0" y="524"/>
                </a:lnTo>
                <a:lnTo>
                  <a:pt x="1099" y="0"/>
                </a:lnTo>
                <a:lnTo>
                  <a:pt x="1368" y="0"/>
                </a:lnTo>
                <a:lnTo>
                  <a:pt x="879" y="524"/>
                </a:lnTo>
                <a:close/>
              </a:path>
            </a:pathLst>
          </a:custGeom>
          <a:solidFill>
            <a:srgbClr val="CE5F1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44" name="Freeform 16"/>
          <p:cNvSpPr>
            <a:spLocks/>
          </p:cNvSpPr>
          <p:nvPr/>
        </p:nvSpPr>
        <p:spPr bwMode="auto">
          <a:xfrm>
            <a:off x="3443932" y="2220419"/>
            <a:ext cx="1488108" cy="623888"/>
          </a:xfrm>
          <a:custGeom>
            <a:avLst/>
            <a:gdLst>
              <a:gd name="T0" fmla="*/ 879 w 879"/>
              <a:gd name="T1" fmla="*/ 524 h 524"/>
              <a:gd name="T2" fmla="*/ 0 w 879"/>
              <a:gd name="T3" fmla="*/ 524 h 524"/>
              <a:gd name="T4" fmla="*/ 307 w 879"/>
              <a:gd name="T5" fmla="*/ 0 h 524"/>
              <a:gd name="T6" fmla="*/ 574 w 879"/>
              <a:gd name="T7" fmla="*/ 0 h 524"/>
              <a:gd name="T8" fmla="*/ 879 w 879"/>
              <a:gd name="T9" fmla="*/ 524 h 524"/>
            </a:gdLst>
            <a:ahLst/>
            <a:cxnLst>
              <a:cxn ang="0">
                <a:pos x="T0" y="T1"/>
              </a:cxn>
              <a:cxn ang="0">
                <a:pos x="T2" y="T3"/>
              </a:cxn>
              <a:cxn ang="0">
                <a:pos x="T4" y="T5"/>
              </a:cxn>
              <a:cxn ang="0">
                <a:pos x="T6" y="T7"/>
              </a:cxn>
              <a:cxn ang="0">
                <a:pos x="T8" y="T9"/>
              </a:cxn>
            </a:cxnLst>
            <a:rect l="0" t="0" r="r" b="b"/>
            <a:pathLst>
              <a:path w="879" h="524">
                <a:moveTo>
                  <a:pt x="879" y="524"/>
                </a:moveTo>
                <a:lnTo>
                  <a:pt x="0" y="524"/>
                </a:lnTo>
                <a:lnTo>
                  <a:pt x="307" y="0"/>
                </a:lnTo>
                <a:lnTo>
                  <a:pt x="574" y="0"/>
                </a:lnTo>
                <a:lnTo>
                  <a:pt x="879" y="524"/>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45" name="Freeform 17"/>
          <p:cNvSpPr>
            <a:spLocks/>
          </p:cNvSpPr>
          <p:nvPr/>
        </p:nvSpPr>
        <p:spPr bwMode="auto">
          <a:xfrm>
            <a:off x="4559846" y="2220419"/>
            <a:ext cx="2028378" cy="623888"/>
          </a:xfrm>
          <a:custGeom>
            <a:avLst/>
            <a:gdLst>
              <a:gd name="T0" fmla="*/ 1366 w 1366"/>
              <a:gd name="T1" fmla="*/ 524 h 524"/>
              <a:gd name="T2" fmla="*/ 487 w 1366"/>
              <a:gd name="T3" fmla="*/ 524 h 524"/>
              <a:gd name="T4" fmla="*/ 0 w 1366"/>
              <a:gd name="T5" fmla="*/ 0 h 524"/>
              <a:gd name="T6" fmla="*/ 269 w 1366"/>
              <a:gd name="T7" fmla="*/ 0 h 524"/>
              <a:gd name="T8" fmla="*/ 1366 w 1366"/>
              <a:gd name="T9" fmla="*/ 524 h 524"/>
            </a:gdLst>
            <a:ahLst/>
            <a:cxnLst>
              <a:cxn ang="0">
                <a:pos x="T0" y="T1"/>
              </a:cxn>
              <a:cxn ang="0">
                <a:pos x="T2" y="T3"/>
              </a:cxn>
              <a:cxn ang="0">
                <a:pos x="T4" y="T5"/>
              </a:cxn>
              <a:cxn ang="0">
                <a:pos x="T6" y="T7"/>
              </a:cxn>
              <a:cxn ang="0">
                <a:pos x="T8" y="T9"/>
              </a:cxn>
            </a:cxnLst>
            <a:rect l="0" t="0" r="r" b="b"/>
            <a:pathLst>
              <a:path w="1366" h="524">
                <a:moveTo>
                  <a:pt x="1366" y="524"/>
                </a:moveTo>
                <a:lnTo>
                  <a:pt x="487" y="524"/>
                </a:lnTo>
                <a:lnTo>
                  <a:pt x="0" y="0"/>
                </a:lnTo>
                <a:lnTo>
                  <a:pt x="269" y="0"/>
                </a:lnTo>
                <a:lnTo>
                  <a:pt x="1366" y="524"/>
                </a:lnTo>
                <a:close/>
              </a:path>
            </a:pathLst>
          </a:custGeom>
          <a:solidFill>
            <a:schemeClr val="accent3">
              <a:lumMod val="60000"/>
              <a:lumOff val="40000"/>
            </a:schemeClr>
          </a:solidFill>
          <a:ln>
            <a:noFill/>
          </a:ln>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46" name="Freeform 18"/>
          <p:cNvSpPr>
            <a:spLocks/>
          </p:cNvSpPr>
          <p:nvPr/>
        </p:nvSpPr>
        <p:spPr bwMode="auto">
          <a:xfrm>
            <a:off x="5106864" y="2220419"/>
            <a:ext cx="3497584" cy="623888"/>
          </a:xfrm>
          <a:custGeom>
            <a:avLst/>
            <a:gdLst>
              <a:gd name="T0" fmla="*/ 2159 w 2159"/>
              <a:gd name="T1" fmla="*/ 524 h 524"/>
              <a:gd name="T2" fmla="*/ 1280 w 2159"/>
              <a:gd name="T3" fmla="*/ 524 h 524"/>
              <a:gd name="T4" fmla="*/ 0 w 2159"/>
              <a:gd name="T5" fmla="*/ 0 h 524"/>
              <a:gd name="T6" fmla="*/ 268 w 2159"/>
              <a:gd name="T7" fmla="*/ 0 h 524"/>
              <a:gd name="T8" fmla="*/ 2159 w 2159"/>
              <a:gd name="T9" fmla="*/ 524 h 524"/>
            </a:gdLst>
            <a:ahLst/>
            <a:cxnLst>
              <a:cxn ang="0">
                <a:pos x="T0" y="T1"/>
              </a:cxn>
              <a:cxn ang="0">
                <a:pos x="T2" y="T3"/>
              </a:cxn>
              <a:cxn ang="0">
                <a:pos x="T4" y="T5"/>
              </a:cxn>
              <a:cxn ang="0">
                <a:pos x="T6" y="T7"/>
              </a:cxn>
              <a:cxn ang="0">
                <a:pos x="T8" y="T9"/>
              </a:cxn>
            </a:cxnLst>
            <a:rect l="0" t="0" r="r" b="b"/>
            <a:pathLst>
              <a:path w="2159" h="524">
                <a:moveTo>
                  <a:pt x="2159" y="524"/>
                </a:moveTo>
                <a:lnTo>
                  <a:pt x="1280" y="524"/>
                </a:lnTo>
                <a:lnTo>
                  <a:pt x="0" y="0"/>
                </a:lnTo>
                <a:lnTo>
                  <a:pt x="268" y="0"/>
                </a:lnTo>
                <a:lnTo>
                  <a:pt x="2159" y="524"/>
                </a:lnTo>
                <a:close/>
              </a:path>
            </a:pathLst>
          </a:custGeom>
          <a:solidFill>
            <a:schemeClr val="tx2"/>
          </a:solidFill>
          <a:ln>
            <a:noFill/>
          </a:ln>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sp>
        <p:nvSpPr>
          <p:cNvPr id="48" name="TextBox 47"/>
          <p:cNvSpPr txBox="1"/>
          <p:nvPr/>
        </p:nvSpPr>
        <p:spPr>
          <a:xfrm>
            <a:off x="159080" y="3507854"/>
            <a:ext cx="1460592" cy="584775"/>
          </a:xfrm>
          <a:prstGeom prst="rect">
            <a:avLst/>
          </a:prstGeom>
          <a:noFill/>
        </p:spPr>
        <p:txBody>
          <a:bodyPr wrap="square" rtlCol="0">
            <a:spAutoFit/>
          </a:bodyPr>
          <a:lstStyle/>
          <a:p>
            <a:pPr algn="ctr"/>
            <a:r>
              <a:rPr lang="en-US" sz="1600" b="1" dirty="0">
                <a:solidFill>
                  <a:prstClr val="black">
                    <a:lumMod val="85000"/>
                    <a:lumOff val="15000"/>
                  </a:prstClr>
                </a:solidFill>
                <a:latin typeface="Roboto Condensed" charset="0"/>
                <a:ea typeface="Roboto Condensed" charset="0"/>
                <a:cs typeface="Intel Clear" panose="020B0604020203020204" pitchFamily="34" charset="0"/>
              </a:rPr>
              <a:t>Standalone Machine</a:t>
            </a:r>
          </a:p>
        </p:txBody>
      </p:sp>
      <p:sp>
        <p:nvSpPr>
          <p:cNvPr id="50" name="TextBox 49"/>
          <p:cNvSpPr txBox="1"/>
          <p:nvPr/>
        </p:nvSpPr>
        <p:spPr>
          <a:xfrm>
            <a:off x="3260491" y="1676864"/>
            <a:ext cx="1042273" cy="300082"/>
          </a:xfrm>
          <a:prstGeom prst="rect">
            <a:avLst/>
          </a:prstGeom>
          <a:noFill/>
        </p:spPr>
        <p:txBody>
          <a:bodyPr wrap="none" rtlCol="0">
            <a:spAutoFit/>
          </a:bodyPr>
          <a:lstStyle/>
          <a:p>
            <a:r>
              <a:rPr lang="en-US" sz="1350" kern="0" dirty="0">
                <a:solidFill>
                  <a:srgbClr val="FFFFFF"/>
                </a:solidFill>
              </a:rPr>
              <a:t>Population</a:t>
            </a:r>
            <a:endParaRPr lang="en-US" sz="1350" dirty="0">
              <a:solidFill>
                <a:prstClr val="black"/>
              </a:solidFill>
            </a:endParaRPr>
          </a:p>
        </p:txBody>
      </p:sp>
      <p:sp>
        <p:nvSpPr>
          <p:cNvPr id="53" name="TextBox 52"/>
          <p:cNvSpPr txBox="1"/>
          <p:nvPr/>
        </p:nvSpPr>
        <p:spPr>
          <a:xfrm>
            <a:off x="1691681" y="2957919"/>
            <a:ext cx="1728191" cy="2062103"/>
          </a:xfrm>
          <a:prstGeom prst="rect">
            <a:avLst/>
          </a:prstGeom>
          <a:noFill/>
        </p:spPr>
        <p:txBody>
          <a:bodyPr wrap="square" rtlCol="0">
            <a:spAutoFit/>
          </a:bodyPr>
          <a:lstStyle/>
          <a:p>
            <a:pPr>
              <a:spcBef>
                <a:spcPts val="600"/>
              </a:spcBef>
              <a:defRPr/>
            </a:pPr>
            <a:r>
              <a:rPr lang="en-US" sz="1600" b="1" dirty="0">
                <a:latin typeface="Roboto Condensed" charset="0"/>
                <a:ea typeface="Roboto Condensed" charset="0"/>
              </a:rPr>
              <a:t>No Radio Frequency transmission or reception possible- No wireless communication possible</a:t>
            </a:r>
          </a:p>
        </p:txBody>
      </p:sp>
      <p:sp>
        <p:nvSpPr>
          <p:cNvPr id="55" name="TextBox 54"/>
          <p:cNvSpPr txBox="1"/>
          <p:nvPr/>
        </p:nvSpPr>
        <p:spPr>
          <a:xfrm>
            <a:off x="3491880" y="3294732"/>
            <a:ext cx="1403648" cy="1077218"/>
          </a:xfrm>
          <a:prstGeom prst="rect">
            <a:avLst/>
          </a:prstGeom>
          <a:noFill/>
        </p:spPr>
        <p:txBody>
          <a:bodyPr wrap="square" rtlCol="0">
            <a:spAutoFit/>
          </a:bodyPr>
          <a:lstStyle/>
          <a:p>
            <a:pPr>
              <a:spcBef>
                <a:spcPts val="600"/>
              </a:spcBef>
              <a:defRPr/>
            </a:pPr>
            <a:r>
              <a:rPr lang="en-US" sz="1600" b="1" dirty="0">
                <a:latin typeface="Roboto Condensed" charset="0"/>
                <a:ea typeface="Roboto Condensed" charset="0"/>
              </a:rPr>
              <a:t>One Time Programmable (OTP) chip</a:t>
            </a:r>
          </a:p>
        </p:txBody>
      </p:sp>
      <p:sp>
        <p:nvSpPr>
          <p:cNvPr id="86" name="AutoShape 53"/>
          <p:cNvSpPr>
            <a:spLocks noChangeAspect="1" noChangeArrowheads="1" noTextEdit="1"/>
          </p:cNvSpPr>
          <p:nvPr/>
        </p:nvSpPr>
        <p:spPr bwMode="auto">
          <a:xfrm>
            <a:off x="6060183" y="3793234"/>
            <a:ext cx="887015" cy="887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solidFill>
                <a:prstClr val="black"/>
              </a:solidFill>
            </a:endParaRPr>
          </a:p>
        </p:txBody>
      </p:sp>
      <p:pic>
        <p:nvPicPr>
          <p:cNvPr id="4098" name="Picture 2" descr="Image result for EV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5816" y="1491630"/>
            <a:ext cx="2483768" cy="1329132"/>
          </a:xfrm>
          <a:prstGeom prst="rect">
            <a:avLst/>
          </a:prstGeom>
          <a:noFill/>
          <a:ln>
            <a:noFill/>
          </a:ln>
          <a:extLst>
            <a:ext uri="{909E8E84-426E-40dd-AFC4-6F175D3DCCD1}">
              <a14:hiddenFill xmlns:a14="http://schemas.microsoft.com/office/drawing/2010/main" xmlns="">
                <a:solidFill>
                  <a:srgbClr val="FFFFFF"/>
                </a:solidFill>
              </a14:hiddenFill>
            </a:ext>
          </a:extLst>
        </p:spPr>
      </p:pic>
      <p:sp>
        <p:nvSpPr>
          <p:cNvPr id="104" name="TextBox 103"/>
          <p:cNvSpPr txBox="1"/>
          <p:nvPr/>
        </p:nvSpPr>
        <p:spPr>
          <a:xfrm>
            <a:off x="5435427" y="3267960"/>
            <a:ext cx="1060189" cy="1077218"/>
          </a:xfrm>
          <a:prstGeom prst="rect">
            <a:avLst/>
          </a:prstGeom>
          <a:noFill/>
        </p:spPr>
        <p:txBody>
          <a:bodyPr wrap="square" rtlCol="0">
            <a:spAutoFit/>
          </a:bodyPr>
          <a:lstStyle/>
          <a:p>
            <a:pPr algn="ctr">
              <a:spcBef>
                <a:spcPts val="600"/>
              </a:spcBef>
              <a:defRPr/>
            </a:pPr>
            <a:r>
              <a:rPr lang="en-US" sz="1600" b="1" dirty="0">
                <a:latin typeface="Roboto Condensed" charset="0"/>
                <a:ea typeface="Roboto Condensed" charset="0"/>
              </a:rPr>
              <a:t>Dynamic Coding of Key Press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3. SECURE DEVELOPMENT PROCESS</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12</a:t>
            </a:fld>
            <a:endParaRPr lang="en"/>
          </a:p>
        </p:txBody>
      </p:sp>
      <p:pic>
        <p:nvPicPr>
          <p:cNvPr id="3075" name="Picture 3"/>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99592" y="1337116"/>
            <a:ext cx="6120680" cy="223024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Shape 285"/>
          <p:cNvSpPr/>
          <p:nvPr/>
        </p:nvSpPr>
        <p:spPr>
          <a:xfrm>
            <a:off x="539552" y="2211710"/>
            <a:ext cx="3532221" cy="2016224"/>
          </a:xfrm>
          <a:prstGeom prst="homePlate">
            <a:avLst>
              <a:gd name="adj" fmla="val 30129"/>
            </a:avLst>
          </a:prstGeom>
          <a:solidFill>
            <a:schemeClr val="accent1">
              <a:lumMod val="20000"/>
              <a:lumOff val="80000"/>
            </a:schemeClr>
          </a:solidFill>
          <a:ln>
            <a:noFill/>
          </a:ln>
        </p:spPr>
        <p:txBody>
          <a:bodyPr lIns="91425" tIns="91425" rIns="91425" bIns="91425" anchor="ctr" anchorCtr="0">
            <a:noAutofit/>
          </a:bodyPr>
          <a:lstStyle/>
          <a:p>
            <a:pPr lvl="0"/>
            <a:r>
              <a:rPr lang="en-IN" sz="2000" dirty="0">
                <a:solidFill>
                  <a:schemeClr val="tx1"/>
                </a:solidFill>
                <a:latin typeface="Roboto Condensed" charset="0"/>
                <a:ea typeface="Roboto Condensed" charset="0"/>
                <a:cs typeface="Roboto Condensed"/>
                <a:sym typeface="Roboto Condensed"/>
              </a:rPr>
              <a:t>The software is designed/approved by TEC</a:t>
            </a:r>
            <a:r>
              <a:rPr lang="en-IN" sz="2000" b="1" u="sng" dirty="0">
                <a:solidFill>
                  <a:srgbClr val="C00000"/>
                </a:solidFill>
                <a:latin typeface="Roboto Condensed" charset="0"/>
                <a:ea typeface="Roboto Condensed" charset="0"/>
                <a:cs typeface="Roboto Condensed"/>
                <a:sym typeface="Roboto Condensed"/>
              </a:rPr>
              <a:t> NEVER subcontracted</a:t>
            </a:r>
            <a:r>
              <a:rPr lang="en-IN" sz="2000" b="1" u="sng" dirty="0">
                <a:solidFill>
                  <a:schemeClr val="tx1"/>
                </a:solidFill>
                <a:latin typeface="Roboto Condensed" charset="0"/>
                <a:ea typeface="Roboto Condensed" charset="0"/>
                <a:cs typeface="Roboto Condensed"/>
                <a:sym typeface="Roboto Condensed"/>
              </a:rPr>
              <a:t>.</a:t>
            </a:r>
          </a:p>
          <a:p>
            <a:pPr lvl="0"/>
            <a:endParaRPr lang="en" sz="1200" dirty="0">
              <a:solidFill>
                <a:schemeClr val="tx1"/>
              </a:solidFill>
              <a:latin typeface="Roboto Condensed"/>
              <a:ea typeface="Roboto Condensed"/>
              <a:cs typeface="Roboto Condensed"/>
              <a:sym typeface="Roboto Condensed"/>
            </a:endParaRPr>
          </a:p>
        </p:txBody>
      </p:sp>
      <p:sp>
        <p:nvSpPr>
          <p:cNvPr id="5" name="Shape 286"/>
          <p:cNvSpPr/>
          <p:nvPr/>
        </p:nvSpPr>
        <p:spPr>
          <a:xfrm>
            <a:off x="3779912" y="1851670"/>
            <a:ext cx="4536504" cy="2664296"/>
          </a:xfrm>
          <a:prstGeom prst="chevron">
            <a:avLst>
              <a:gd name="adj" fmla="val 29853"/>
            </a:avLst>
          </a:prstGeom>
          <a:solidFill>
            <a:schemeClr val="accent1">
              <a:lumMod val="40000"/>
              <a:lumOff val="60000"/>
            </a:schemeClr>
          </a:solidFill>
          <a:ln>
            <a:noFill/>
          </a:ln>
        </p:spPr>
        <p:txBody>
          <a:bodyPr lIns="91425" tIns="91425" rIns="91425" bIns="91425" anchor="ctr" anchorCtr="0">
            <a:noAutofit/>
          </a:bodyPr>
          <a:lstStyle/>
          <a:p>
            <a:pPr>
              <a:spcBef>
                <a:spcPts val="600"/>
              </a:spcBef>
              <a:defRPr/>
            </a:pPr>
            <a:r>
              <a:rPr lang="en-US" sz="2000" dirty="0">
                <a:latin typeface="Roboto Condensed" charset="0"/>
                <a:ea typeface="Roboto Condensed" charset="0"/>
                <a:cs typeface="Aharoni" pitchFamily="2" charset="-79"/>
              </a:rPr>
              <a:t>Software validation is carried out as per the </a:t>
            </a:r>
            <a:r>
              <a:rPr lang="en-US" sz="2000" b="1" u="sng" dirty="0">
                <a:solidFill>
                  <a:srgbClr val="C00000"/>
                </a:solidFill>
                <a:latin typeface="Roboto Condensed" charset="0"/>
                <a:ea typeface="Roboto Condensed" charset="0"/>
                <a:cs typeface="Aharoni" pitchFamily="2" charset="-79"/>
              </a:rPr>
              <a:t>System Requirement Specification (SRS)</a:t>
            </a:r>
            <a:r>
              <a:rPr lang="en-US" sz="2000" dirty="0">
                <a:latin typeface="Roboto Condensed" charset="0"/>
                <a:ea typeface="Roboto Condensed" charset="0"/>
                <a:cs typeface="Aharoni" pitchFamily="2" charset="-79"/>
              </a:rPr>
              <a:t>, by an Independent Testing  Group. </a:t>
            </a:r>
          </a:p>
          <a:p>
            <a:pPr marL="236538" indent="-236538">
              <a:spcBef>
                <a:spcPts val="600"/>
              </a:spcBef>
              <a:defRPr/>
            </a:pPr>
            <a:endParaRPr lang="en-US" sz="1200" dirty="0">
              <a:cs typeface="Aharoni" pitchFamily="2" charset="-79"/>
            </a:endParaRPr>
          </a:p>
        </p:txBody>
      </p:sp>
    </p:spTree>
    <p:extLst>
      <p:ext uri="{BB962C8B-B14F-4D97-AF65-F5344CB8AC3E}">
        <p14:creationId xmlns:p14="http://schemas.microsoft.com/office/powerpoint/2010/main" val="194921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4275" y="411510"/>
            <a:ext cx="5258400" cy="766200"/>
          </a:xfrm>
        </p:spPr>
        <p:txBody>
          <a:bodyPr/>
          <a:lstStyle/>
          <a:p>
            <a:r>
              <a:rPr lang="en-IN" dirty="0"/>
              <a:t>4. SECURE MANUFACTURING FACILITY</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13</a:t>
            </a:fld>
            <a:endParaRPr lang="en"/>
          </a:p>
        </p:txBody>
      </p:sp>
      <p:pic>
        <p:nvPicPr>
          <p:cNvPr id="4098" name="Picture 2" descr="Image result for secured manufacturing facility at ec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79" y="1292170"/>
            <a:ext cx="4557321" cy="387186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Content Placeholder 8"/>
          <p:cNvSpPr txBox="1">
            <a:spLocks/>
          </p:cNvSpPr>
          <p:nvPr/>
        </p:nvSpPr>
        <p:spPr>
          <a:xfrm>
            <a:off x="5076056" y="1292170"/>
            <a:ext cx="3611188" cy="368458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42900" lvl="1" indent="-342900">
              <a:spcBef>
                <a:spcPts val="600"/>
              </a:spcBef>
              <a:buFont typeface="Wingdings" pitchFamily="2" charset="2"/>
              <a:buChar char="Ø"/>
              <a:defRPr/>
            </a:pPr>
            <a:r>
              <a:rPr lang="en-US" sz="2000" dirty="0">
                <a:solidFill>
                  <a:schemeClr val="accent1">
                    <a:lumMod val="50000"/>
                  </a:schemeClr>
                </a:solidFill>
                <a:latin typeface="Roboto Condensed" charset="0"/>
                <a:ea typeface="Roboto Condensed" charset="0"/>
                <a:cs typeface="Aharoni" pitchFamily="2" charset="-79"/>
              </a:rPr>
              <a:t>Monitored Entry and Exit</a:t>
            </a:r>
          </a:p>
          <a:p>
            <a:pPr marL="342900" lvl="1" indent="-342900">
              <a:spcBef>
                <a:spcPts val="600"/>
              </a:spcBef>
              <a:buFont typeface="Wingdings" pitchFamily="2" charset="2"/>
              <a:buChar char="Ø"/>
              <a:defRPr/>
            </a:pPr>
            <a:r>
              <a:rPr lang="en-US" sz="2000" dirty="0">
                <a:solidFill>
                  <a:schemeClr val="accent1">
                    <a:lumMod val="50000"/>
                  </a:schemeClr>
                </a:solidFill>
                <a:latin typeface="Roboto Condensed" charset="0"/>
                <a:ea typeface="Roboto Condensed" charset="0"/>
                <a:cs typeface="Aharoni" pitchFamily="2" charset="-79"/>
              </a:rPr>
              <a:t>Regular frisking at gates and all important junctions </a:t>
            </a:r>
          </a:p>
          <a:p>
            <a:pPr marL="342900" lvl="1" indent="-342900">
              <a:spcBef>
                <a:spcPts val="600"/>
              </a:spcBef>
              <a:buFont typeface="Wingdings" pitchFamily="2" charset="2"/>
              <a:buChar char="Ø"/>
              <a:defRPr/>
            </a:pPr>
            <a:r>
              <a:rPr lang="en-US" sz="2000" dirty="0">
                <a:solidFill>
                  <a:schemeClr val="accent1">
                    <a:lumMod val="50000"/>
                  </a:schemeClr>
                </a:solidFill>
                <a:latin typeface="Roboto Condensed" charset="0"/>
                <a:ea typeface="Roboto Condensed" charset="0"/>
                <a:cs typeface="Aharoni" pitchFamily="2" charset="-79"/>
              </a:rPr>
              <a:t>CCTV surveillance</a:t>
            </a:r>
          </a:p>
          <a:p>
            <a:pPr marL="342900" lvl="1" indent="-342900">
              <a:spcBef>
                <a:spcPts val="600"/>
              </a:spcBef>
              <a:buFont typeface="Wingdings" pitchFamily="2" charset="2"/>
              <a:buChar char="Ø"/>
              <a:defRPr/>
            </a:pPr>
            <a:r>
              <a:rPr lang="en-US" sz="2000" dirty="0">
                <a:solidFill>
                  <a:schemeClr val="accent1">
                    <a:lumMod val="50000"/>
                  </a:schemeClr>
                </a:solidFill>
                <a:latin typeface="Roboto Condensed" charset="0"/>
                <a:ea typeface="Roboto Condensed" charset="0"/>
                <a:cs typeface="Aharoni" pitchFamily="2" charset="-79"/>
              </a:rPr>
              <a:t>Entry of electronic gadgets like mobile, Laptop, USBs restricted</a:t>
            </a:r>
          </a:p>
          <a:p>
            <a:endParaRPr lang="en-IN" dirty="0">
              <a:solidFill>
                <a:schemeClr val="accent1">
                  <a:lumMod val="50000"/>
                </a:schemeClr>
              </a:solidFill>
              <a:latin typeface="Roboto Condensed" charset="0"/>
              <a:ea typeface="Roboto Condensed" charset="0"/>
            </a:endParaRPr>
          </a:p>
        </p:txBody>
      </p:sp>
      <p:sp>
        <p:nvSpPr>
          <p:cNvPr id="7" name="Text Placeholder 9"/>
          <p:cNvSpPr txBox="1">
            <a:spLocks/>
          </p:cNvSpPr>
          <p:nvPr/>
        </p:nvSpPr>
        <p:spPr>
          <a:xfrm>
            <a:off x="839788" y="1459806"/>
            <a:ext cx="3570847" cy="82391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IN" sz="2400" b="1" dirty="0">
                <a:solidFill>
                  <a:srgbClr val="FF9800"/>
                </a:solidFill>
                <a:latin typeface="Roboto Condensed Light"/>
                <a:ea typeface="Roboto Condensed Light"/>
                <a:cs typeface="Roboto Condensed Light"/>
                <a:sym typeface="Roboto Condensed Light"/>
              </a:rPr>
              <a:t>Secure Factory Premises</a:t>
            </a:r>
          </a:p>
          <a:p>
            <a:endParaRPr lang="en-IN" sz="2400" b="1" dirty="0">
              <a:solidFill>
                <a:srgbClr val="FF9800"/>
              </a:solidFill>
              <a:latin typeface="Roboto Condensed Light"/>
              <a:ea typeface="Roboto Condensed Light"/>
              <a:cs typeface="Roboto Condensed Light"/>
              <a:sym typeface="Roboto Condensed Light"/>
            </a:endParaRPr>
          </a:p>
        </p:txBody>
      </p:sp>
    </p:spTree>
    <p:extLst>
      <p:ext uri="{BB962C8B-B14F-4D97-AF65-F5344CB8AC3E}">
        <p14:creationId xmlns:p14="http://schemas.microsoft.com/office/powerpoint/2010/main" val="35108617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4. SECURE MANUFACTURING FACILITY</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14</a:t>
            </a:fld>
            <a:endParaRPr lang="en"/>
          </a:p>
        </p:txBody>
      </p:sp>
      <p:sp>
        <p:nvSpPr>
          <p:cNvPr id="6" name="Content Placeholder 8"/>
          <p:cNvSpPr txBox="1">
            <a:spLocks/>
          </p:cNvSpPr>
          <p:nvPr/>
        </p:nvSpPr>
        <p:spPr>
          <a:xfrm>
            <a:off x="4644008" y="1407442"/>
            <a:ext cx="4320480" cy="368458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42900" indent="-342900">
              <a:buFont typeface="Wingdings" pitchFamily="2" charset="2"/>
              <a:buChar char="Ø"/>
            </a:pPr>
            <a:r>
              <a:rPr lang="en-IN" sz="1800" dirty="0">
                <a:solidFill>
                  <a:schemeClr val="accent1">
                    <a:lumMod val="50000"/>
                  </a:schemeClr>
                </a:solidFill>
                <a:latin typeface="Roboto Condensed" charset="0"/>
                <a:ea typeface="Roboto Condensed" charset="0"/>
                <a:cs typeface="Aharoni" pitchFamily="2" charset="-79"/>
              </a:rPr>
              <a:t>Physical Security -CCTV surveillance and movement control</a:t>
            </a:r>
          </a:p>
          <a:p>
            <a:pPr marL="342900" indent="-342900">
              <a:buFont typeface="Wingdings" pitchFamily="2" charset="2"/>
              <a:buChar char="Ø"/>
            </a:pPr>
            <a:r>
              <a:rPr lang="en-US" sz="1800" dirty="0">
                <a:solidFill>
                  <a:schemeClr val="accent1">
                    <a:lumMod val="50000"/>
                  </a:schemeClr>
                </a:solidFill>
                <a:latin typeface="Roboto Condensed" charset="0"/>
                <a:ea typeface="Roboto Condensed" charset="0"/>
                <a:cs typeface="Aharoni" pitchFamily="2" charset="-79"/>
              </a:rPr>
              <a:t>Well defined and calibrated process flow of EVM manufacturing</a:t>
            </a:r>
          </a:p>
          <a:p>
            <a:pPr marL="342900" indent="-342900">
              <a:buFont typeface="Wingdings" pitchFamily="2" charset="2"/>
              <a:buChar char="Ø"/>
            </a:pPr>
            <a:r>
              <a:rPr lang="en-US" sz="1800" dirty="0">
                <a:solidFill>
                  <a:schemeClr val="accent1">
                    <a:lumMod val="50000"/>
                  </a:schemeClr>
                </a:solidFill>
                <a:latin typeface="Roboto Condensed" charset="0"/>
                <a:ea typeface="Roboto Condensed" charset="0"/>
                <a:cs typeface="Aharoni" pitchFamily="2" charset="-79"/>
              </a:rPr>
              <a:t>3 Level Physical access to various stages / processes</a:t>
            </a:r>
          </a:p>
          <a:p>
            <a:pPr marL="342900" indent="-342900">
              <a:buFont typeface="Wingdings" pitchFamily="2" charset="2"/>
              <a:buChar char="Ø"/>
            </a:pPr>
            <a:r>
              <a:rPr lang="en-US" sz="1800" dirty="0">
                <a:solidFill>
                  <a:schemeClr val="accent1">
                    <a:lumMod val="50000"/>
                  </a:schemeClr>
                </a:solidFill>
                <a:latin typeface="Roboto Condensed" charset="0"/>
                <a:ea typeface="Roboto Condensed" charset="0"/>
                <a:cs typeface="Aharoni" pitchFamily="2" charset="-79"/>
              </a:rPr>
              <a:t>Access Data and Process Data logging, alarm and alert generation during manufacturing</a:t>
            </a:r>
          </a:p>
          <a:p>
            <a:pPr marL="342900" indent="-342900">
              <a:buFont typeface="Wingdings" pitchFamily="2" charset="2"/>
              <a:buChar char="Ø"/>
            </a:pPr>
            <a:r>
              <a:rPr lang="en-US" sz="1800" dirty="0">
                <a:solidFill>
                  <a:schemeClr val="accent1">
                    <a:lumMod val="50000"/>
                  </a:schemeClr>
                </a:solidFill>
                <a:latin typeface="Roboto Condensed" charset="0"/>
                <a:ea typeface="Roboto Condensed" charset="0"/>
                <a:cs typeface="Aharoni" pitchFamily="2" charset="-79"/>
              </a:rPr>
              <a:t>Third Party Testing by STQC </a:t>
            </a:r>
            <a:r>
              <a:rPr lang="en-IN" sz="1800" dirty="0">
                <a:solidFill>
                  <a:schemeClr val="accent1">
                    <a:lumMod val="50000"/>
                  </a:schemeClr>
                </a:solidFill>
                <a:latin typeface="Roboto Condensed" charset="0"/>
                <a:ea typeface="Roboto Condensed" charset="0"/>
                <a:cs typeface="Aharoni" pitchFamily="2" charset="-79"/>
              </a:rPr>
              <a:t>as per Standards &amp; Quality Process set by TEC</a:t>
            </a:r>
            <a:endParaRPr lang="en-US" sz="1800" dirty="0">
              <a:solidFill>
                <a:schemeClr val="accent1">
                  <a:lumMod val="50000"/>
                </a:schemeClr>
              </a:solidFill>
              <a:latin typeface="Roboto Condensed" charset="0"/>
              <a:ea typeface="Roboto Condensed" charset="0"/>
              <a:cs typeface="Aharoni" pitchFamily="2" charset="-79"/>
            </a:endParaRPr>
          </a:p>
          <a:p>
            <a:endParaRPr lang="en-IN" sz="1800" dirty="0">
              <a:solidFill>
                <a:schemeClr val="accent1">
                  <a:lumMod val="50000"/>
                </a:schemeClr>
              </a:solidFill>
              <a:latin typeface="Roboto Condensed" charset="0"/>
              <a:ea typeface="Roboto Condensed" charset="0"/>
            </a:endParaRPr>
          </a:p>
        </p:txBody>
      </p:sp>
      <p:pic>
        <p:nvPicPr>
          <p:cNvPr id="5122" name="Picture 2" descr="Image result for secured manufacturing facility at ec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292170"/>
            <a:ext cx="4464496" cy="387186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047581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EVOLUTION OF EVM MODELS</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15</a:t>
            </a:fld>
            <a:endParaRPr lang="en"/>
          </a:p>
        </p:txBody>
      </p:sp>
      <p:sp>
        <p:nvSpPr>
          <p:cNvPr id="21" name="M1 text"/>
          <p:cNvSpPr/>
          <p:nvPr/>
        </p:nvSpPr>
        <p:spPr>
          <a:xfrm>
            <a:off x="4115088" y="2133539"/>
            <a:ext cx="4824536" cy="144016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Arial" pitchFamily="34" charset="0"/>
              <a:buChar char="•"/>
            </a:pPr>
            <a:r>
              <a:rPr lang="en-US" sz="2000" dirty="0">
                <a:solidFill>
                  <a:srgbClr val="263248"/>
                </a:solidFill>
                <a:latin typeface="Roboto Condensed Light"/>
                <a:ea typeface="Roboto Condensed Light"/>
                <a:cs typeface="Roboto Condensed Light"/>
              </a:rPr>
              <a:t>One Time Programmable Controller</a:t>
            </a:r>
          </a:p>
          <a:p>
            <a:pPr marL="342900" indent="-342900">
              <a:buFont typeface="Arial" pitchFamily="34" charset="0"/>
              <a:buChar char="•"/>
            </a:pPr>
            <a:r>
              <a:rPr lang="en-US" sz="2000" dirty="0">
                <a:solidFill>
                  <a:srgbClr val="263248"/>
                </a:solidFill>
                <a:latin typeface="Roboto Condensed Light"/>
                <a:ea typeface="Roboto Condensed Light"/>
                <a:cs typeface="Roboto Condensed Light"/>
              </a:rPr>
              <a:t>Standalone Machine</a:t>
            </a:r>
            <a:endParaRPr lang="en-IN" sz="2000" dirty="0">
              <a:solidFill>
                <a:srgbClr val="263248"/>
              </a:solidFill>
              <a:latin typeface="Roboto Condensed Light"/>
              <a:ea typeface="Roboto Condensed Light"/>
              <a:cs typeface="Roboto Condensed Light"/>
            </a:endParaRPr>
          </a:p>
          <a:p>
            <a:pPr marL="342900" indent="-342900" algn="ctr">
              <a:buFont typeface="Arial" pitchFamily="34" charset="0"/>
              <a:buChar char="•"/>
            </a:pPr>
            <a:endParaRPr lang="en-IN" sz="2000" dirty="0">
              <a:solidFill>
                <a:srgbClr val="263248"/>
              </a:solidFill>
              <a:latin typeface="Roboto Condensed Light"/>
              <a:ea typeface="Roboto Condensed Light"/>
              <a:cs typeface="Roboto Condensed Light"/>
            </a:endParaRPr>
          </a:p>
        </p:txBody>
      </p:sp>
      <p:sp>
        <p:nvSpPr>
          <p:cNvPr id="20" name="TextBox 19"/>
          <p:cNvSpPr txBox="1"/>
          <p:nvPr/>
        </p:nvSpPr>
        <p:spPr>
          <a:xfrm>
            <a:off x="-270" y="1432686"/>
            <a:ext cx="4860302" cy="1692771"/>
          </a:xfrm>
          <a:prstGeom prst="rect">
            <a:avLst/>
          </a:prstGeom>
          <a:noFill/>
        </p:spPr>
        <p:txBody>
          <a:bodyPr wrap="square" rtlCol="0">
            <a:spAutoFit/>
          </a:bodyPr>
          <a:lstStyle/>
          <a:p>
            <a:pPr marL="285750" indent="-285750">
              <a:buFont typeface="Wingdings" pitchFamily="2" charset="2"/>
              <a:buChar char="Ø"/>
            </a:pPr>
            <a:r>
              <a:rPr lang="en-IN" sz="2000" dirty="0">
                <a:solidFill>
                  <a:srgbClr val="263248"/>
                </a:solidFill>
                <a:latin typeface="Roboto Condensed Light"/>
                <a:ea typeface="Roboto Condensed Light"/>
                <a:cs typeface="Roboto Condensed Light"/>
                <a:sym typeface="Roboto Condensed Light"/>
              </a:rPr>
              <a:t>Evolution of </a:t>
            </a:r>
            <a:r>
              <a:rPr lang="en-IN" sz="2400" b="1" dirty="0">
                <a:solidFill>
                  <a:srgbClr val="263248"/>
                </a:solidFill>
                <a:latin typeface="Roboto Condensed Light"/>
                <a:ea typeface="Roboto Condensed Light"/>
                <a:cs typeface="Roboto Condensed Light"/>
                <a:sym typeface="Roboto Condensed Light"/>
              </a:rPr>
              <a:t>technology</a:t>
            </a:r>
          </a:p>
          <a:p>
            <a:pPr marL="285750" indent="-285750">
              <a:buFont typeface="Wingdings" pitchFamily="2" charset="2"/>
              <a:buChar char="Ø"/>
            </a:pPr>
            <a:endParaRPr lang="en-IN" sz="2000" dirty="0">
              <a:solidFill>
                <a:srgbClr val="263248"/>
              </a:solidFill>
              <a:latin typeface="Roboto Condensed Light"/>
              <a:ea typeface="Roboto Condensed Light"/>
              <a:cs typeface="Roboto Condensed Light"/>
              <a:sym typeface="Roboto Condensed Light"/>
            </a:endParaRPr>
          </a:p>
          <a:p>
            <a:pPr marL="285750" indent="-285750">
              <a:buFont typeface="Wingdings" pitchFamily="2" charset="2"/>
              <a:buChar char="Ø"/>
            </a:pPr>
            <a:r>
              <a:rPr lang="en-IN" sz="2000" dirty="0">
                <a:solidFill>
                  <a:srgbClr val="263248"/>
                </a:solidFill>
                <a:latin typeface="Roboto Condensed Light"/>
                <a:ea typeface="Roboto Condensed Light"/>
                <a:cs typeface="Roboto Condensed Light"/>
                <a:sym typeface="Roboto Condensed Light"/>
              </a:rPr>
              <a:t>EVM Models</a:t>
            </a:r>
          </a:p>
          <a:p>
            <a:pPr marL="273050" lvl="6"/>
            <a:r>
              <a:rPr lang="en-IN" sz="2000" dirty="0">
                <a:solidFill>
                  <a:srgbClr val="263248"/>
                </a:solidFill>
                <a:latin typeface="Roboto Condensed Light"/>
                <a:ea typeface="Roboto Condensed Light"/>
                <a:cs typeface="Roboto Condensed Light"/>
                <a:sym typeface="Roboto Condensed Light"/>
              </a:rPr>
              <a:t>			</a:t>
            </a:r>
          </a:p>
          <a:p>
            <a:pPr lvl="3"/>
            <a:endParaRPr lang="en-US" sz="2000" dirty="0">
              <a:cs typeface="Aharoni" pitchFamily="2" charset="-79"/>
            </a:endParaRPr>
          </a:p>
        </p:txBody>
      </p:sp>
      <p:grpSp>
        <p:nvGrpSpPr>
          <p:cNvPr id="31" name="Shape 946"/>
          <p:cNvGrpSpPr/>
          <p:nvPr/>
        </p:nvGrpSpPr>
        <p:grpSpPr>
          <a:xfrm>
            <a:off x="251520" y="596439"/>
            <a:ext cx="407743" cy="391135"/>
            <a:chOff x="5233525" y="4954450"/>
            <a:chExt cx="538275" cy="516350"/>
          </a:xfrm>
        </p:grpSpPr>
        <p:sp>
          <p:nvSpPr>
            <p:cNvPr id="32" name="Shape 947"/>
            <p:cNvSpPr/>
            <p:nvPr/>
          </p:nvSpPr>
          <p:spPr>
            <a:xfrm>
              <a:off x="5637825" y="4954450"/>
              <a:ext cx="89525" cy="89525"/>
            </a:xfrm>
            <a:custGeom>
              <a:avLst/>
              <a:gdLst/>
              <a:ahLst/>
              <a:cxnLst/>
              <a:rect l="0" t="0" r="0" b="0"/>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 name="Shape 948"/>
            <p:cNvSpPr/>
            <p:nvPr/>
          </p:nvSpPr>
          <p:spPr>
            <a:xfrm>
              <a:off x="5323025" y="4980625"/>
              <a:ext cx="88925" cy="88925"/>
            </a:xfrm>
            <a:custGeom>
              <a:avLst/>
              <a:gdLst/>
              <a:ahLst/>
              <a:cxnLst/>
              <a:rect l="0" t="0" r="0" b="0"/>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4" name="Shape 949"/>
            <p:cNvSpPr/>
            <p:nvPr/>
          </p:nvSpPr>
          <p:spPr>
            <a:xfrm>
              <a:off x="5233525" y="5255225"/>
              <a:ext cx="89525" cy="89525"/>
            </a:xfrm>
            <a:custGeom>
              <a:avLst/>
              <a:gdLst/>
              <a:ahLst/>
              <a:cxnLst/>
              <a:rect l="0" t="0" r="0" b="0"/>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5" name="Shape 950"/>
            <p:cNvSpPr/>
            <p:nvPr/>
          </p:nvSpPr>
          <p:spPr>
            <a:xfrm>
              <a:off x="5453325" y="5382475"/>
              <a:ext cx="88925" cy="88325"/>
            </a:xfrm>
            <a:custGeom>
              <a:avLst/>
              <a:gdLst/>
              <a:ahLst/>
              <a:cxnLst/>
              <a:rect l="0" t="0" r="0" b="0"/>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6" name="Shape 951"/>
            <p:cNvSpPr/>
            <p:nvPr/>
          </p:nvSpPr>
          <p:spPr>
            <a:xfrm>
              <a:off x="5682875" y="5188875"/>
              <a:ext cx="88925" cy="89525"/>
            </a:xfrm>
            <a:custGeom>
              <a:avLst/>
              <a:gdLst/>
              <a:ahLst/>
              <a:cxnLst/>
              <a:rect l="0" t="0" r="0" b="0"/>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7" name="Shape 952"/>
            <p:cNvSpPr/>
            <p:nvPr/>
          </p:nvSpPr>
          <p:spPr>
            <a:xfrm>
              <a:off x="5411925" y="5110925"/>
              <a:ext cx="188775" cy="189400"/>
            </a:xfrm>
            <a:custGeom>
              <a:avLst/>
              <a:gdLst/>
              <a:ahLst/>
              <a:cxnLst/>
              <a:rect l="0" t="0" r="0" b="0"/>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 name="Shape 953"/>
            <p:cNvSpPr/>
            <p:nvPr/>
          </p:nvSpPr>
          <p:spPr>
            <a:xfrm>
              <a:off x="5367475" y="5025075"/>
              <a:ext cx="81600" cy="105975"/>
            </a:xfrm>
            <a:custGeom>
              <a:avLst/>
              <a:gdLst/>
              <a:ahLst/>
              <a:cxnLst/>
              <a:rect l="0" t="0" r="0" b="0"/>
              <a:pathLst>
                <a:path w="3264" h="4239" fill="none" extrusionOk="0">
                  <a:moveTo>
                    <a:pt x="0" y="1"/>
                  </a:moveTo>
                  <a:lnTo>
                    <a:pt x="3264" y="4238"/>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9" name="Shape 954"/>
            <p:cNvSpPr/>
            <p:nvPr/>
          </p:nvSpPr>
          <p:spPr>
            <a:xfrm>
              <a:off x="5567800" y="4999500"/>
              <a:ext cx="115100" cy="133975"/>
            </a:xfrm>
            <a:custGeom>
              <a:avLst/>
              <a:gdLst/>
              <a:ahLst/>
              <a:cxnLst/>
              <a:rect l="0" t="0" r="0" b="0"/>
              <a:pathLst>
                <a:path w="4604" h="5359" fill="none" extrusionOk="0">
                  <a:moveTo>
                    <a:pt x="0" y="5359"/>
                  </a:moveTo>
                  <a:lnTo>
                    <a:pt x="4603" y="1"/>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0" name="Shape 955"/>
            <p:cNvSpPr/>
            <p:nvPr/>
          </p:nvSpPr>
          <p:spPr>
            <a:xfrm>
              <a:off x="5600075" y="5217475"/>
              <a:ext cx="127275" cy="16475"/>
            </a:xfrm>
            <a:custGeom>
              <a:avLst/>
              <a:gdLst/>
              <a:ahLst/>
              <a:cxnLst/>
              <a:rect l="0" t="0" r="0" b="0"/>
              <a:pathLst>
                <a:path w="5091" h="659" fill="none" extrusionOk="0">
                  <a:moveTo>
                    <a:pt x="5090" y="658"/>
                  </a:moveTo>
                  <a:lnTo>
                    <a:pt x="0" y="1"/>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1" name="Shape 956"/>
            <p:cNvSpPr/>
            <p:nvPr/>
          </p:nvSpPr>
          <p:spPr>
            <a:xfrm>
              <a:off x="5497775" y="5299675"/>
              <a:ext cx="4900" cy="126675"/>
            </a:xfrm>
            <a:custGeom>
              <a:avLst/>
              <a:gdLst/>
              <a:ahLst/>
              <a:cxnLst/>
              <a:rect l="0" t="0" r="0" b="0"/>
              <a:pathLst>
                <a:path w="196" h="5067" fill="none" extrusionOk="0">
                  <a:moveTo>
                    <a:pt x="0" y="5067"/>
                  </a:moveTo>
                  <a:lnTo>
                    <a:pt x="195" y="1"/>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2" name="Shape 957"/>
            <p:cNvSpPr/>
            <p:nvPr/>
          </p:nvSpPr>
          <p:spPr>
            <a:xfrm>
              <a:off x="5277975" y="5241825"/>
              <a:ext cx="141275" cy="58500"/>
            </a:xfrm>
            <a:custGeom>
              <a:avLst/>
              <a:gdLst/>
              <a:ahLst/>
              <a:cxnLst/>
              <a:rect l="0" t="0" r="0" b="0"/>
              <a:pathLst>
                <a:path w="5651" h="2340" fill="none" extrusionOk="0">
                  <a:moveTo>
                    <a:pt x="0" y="2339"/>
                  </a:moveTo>
                  <a:lnTo>
                    <a:pt x="5651" y="1"/>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5" name="Right Arrow 4"/>
          <p:cNvSpPr/>
          <p:nvPr/>
        </p:nvSpPr>
        <p:spPr>
          <a:xfrm>
            <a:off x="2915816" y="2643758"/>
            <a:ext cx="1152128" cy="481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Pre 2006:M1"/>
          <p:cNvSpPr txBox="1"/>
          <p:nvPr/>
        </p:nvSpPr>
        <p:spPr>
          <a:xfrm>
            <a:off x="683568" y="2643758"/>
            <a:ext cx="2088232" cy="615553"/>
          </a:xfrm>
          <a:prstGeom prst="rect">
            <a:avLst/>
          </a:prstGeom>
          <a:noFill/>
        </p:spPr>
        <p:txBody>
          <a:bodyPr wrap="square" rtlCol="0">
            <a:spAutoFit/>
          </a:bodyPr>
          <a:lstStyle/>
          <a:p>
            <a:pPr lvl="6"/>
            <a:r>
              <a:rPr lang="en-IN" sz="2000" b="1" dirty="0">
                <a:solidFill>
                  <a:srgbClr val="263248"/>
                </a:solidFill>
                <a:latin typeface="Roboto Condensed Light"/>
                <a:ea typeface="Roboto Condensed Light"/>
                <a:cs typeface="Roboto Condensed Light"/>
                <a:sym typeface="Roboto Condensed Light"/>
              </a:rPr>
              <a:t>Pre 2006: M1</a:t>
            </a:r>
          </a:p>
          <a:p>
            <a:endParaRPr lang="en-IN" b="1" dirty="0"/>
          </a:p>
        </p:txBody>
      </p:sp>
      <p:sp>
        <p:nvSpPr>
          <p:cNvPr id="23" name="2006-2010:M2"/>
          <p:cNvSpPr txBox="1"/>
          <p:nvPr/>
        </p:nvSpPr>
        <p:spPr>
          <a:xfrm>
            <a:off x="683568" y="3147814"/>
            <a:ext cx="2088232" cy="615553"/>
          </a:xfrm>
          <a:prstGeom prst="rect">
            <a:avLst/>
          </a:prstGeom>
          <a:noFill/>
        </p:spPr>
        <p:txBody>
          <a:bodyPr wrap="square" rtlCol="0">
            <a:spAutoFit/>
          </a:bodyPr>
          <a:lstStyle/>
          <a:p>
            <a:pPr lvl="6"/>
            <a:r>
              <a:rPr lang="en-IN" sz="2000" b="1" dirty="0">
                <a:solidFill>
                  <a:srgbClr val="263248"/>
                </a:solidFill>
                <a:latin typeface="Roboto Condensed Light"/>
                <a:ea typeface="Roboto Condensed Light"/>
                <a:cs typeface="Roboto Condensed Light"/>
                <a:sym typeface="Roboto Condensed Light"/>
              </a:rPr>
              <a:t>2006-2010: M2</a:t>
            </a:r>
          </a:p>
          <a:p>
            <a:endParaRPr lang="en-IN" b="1" dirty="0"/>
          </a:p>
        </p:txBody>
      </p:sp>
      <p:sp>
        <p:nvSpPr>
          <p:cNvPr id="24" name="From 2013: M3"/>
          <p:cNvSpPr txBox="1"/>
          <p:nvPr/>
        </p:nvSpPr>
        <p:spPr>
          <a:xfrm>
            <a:off x="683568" y="3651870"/>
            <a:ext cx="2088232" cy="400110"/>
          </a:xfrm>
          <a:prstGeom prst="rect">
            <a:avLst/>
          </a:prstGeom>
          <a:noFill/>
        </p:spPr>
        <p:txBody>
          <a:bodyPr wrap="square" rtlCol="0">
            <a:spAutoFit/>
          </a:bodyPr>
          <a:lstStyle/>
          <a:p>
            <a:pPr lvl="6"/>
            <a:r>
              <a:rPr lang="en-IN" sz="2000" b="1" dirty="0">
                <a:solidFill>
                  <a:srgbClr val="263248"/>
                </a:solidFill>
                <a:latin typeface="Roboto Condensed Light"/>
                <a:ea typeface="Roboto Condensed Light"/>
                <a:cs typeface="Roboto Condensed Light"/>
                <a:sym typeface="Roboto Condensed Light"/>
              </a:rPr>
              <a:t>From 2013: M3</a:t>
            </a:r>
            <a:endParaRPr lang="en-IN" b="1" dirty="0"/>
          </a:p>
        </p:txBody>
      </p:sp>
    </p:spTree>
    <p:extLst>
      <p:ext uri="{BB962C8B-B14F-4D97-AF65-F5344CB8AC3E}">
        <p14:creationId xmlns:p14="http://schemas.microsoft.com/office/powerpoint/2010/main" val="17113519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EVOLUTION OF EVM MODELS</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16</a:t>
            </a:fld>
            <a:endParaRPr lang="en"/>
          </a:p>
        </p:txBody>
      </p:sp>
      <p:sp>
        <p:nvSpPr>
          <p:cNvPr id="20" name="TextBox 19"/>
          <p:cNvSpPr txBox="1"/>
          <p:nvPr/>
        </p:nvSpPr>
        <p:spPr>
          <a:xfrm>
            <a:off x="-270" y="1432686"/>
            <a:ext cx="4860302" cy="1692771"/>
          </a:xfrm>
          <a:prstGeom prst="rect">
            <a:avLst/>
          </a:prstGeom>
          <a:noFill/>
        </p:spPr>
        <p:txBody>
          <a:bodyPr wrap="square" rtlCol="0">
            <a:spAutoFit/>
          </a:bodyPr>
          <a:lstStyle/>
          <a:p>
            <a:pPr marL="285750" indent="-285750">
              <a:buFont typeface="Wingdings" pitchFamily="2" charset="2"/>
              <a:buChar char="Ø"/>
            </a:pPr>
            <a:r>
              <a:rPr lang="en-IN" sz="2000" dirty="0">
                <a:solidFill>
                  <a:srgbClr val="263248"/>
                </a:solidFill>
                <a:latin typeface="Roboto Condensed Light"/>
                <a:ea typeface="Roboto Condensed Light"/>
                <a:cs typeface="Roboto Condensed Light"/>
                <a:sym typeface="Roboto Condensed Light"/>
              </a:rPr>
              <a:t>Evolution of </a:t>
            </a:r>
            <a:r>
              <a:rPr lang="en-IN" sz="2400" b="1" dirty="0">
                <a:solidFill>
                  <a:srgbClr val="263248"/>
                </a:solidFill>
                <a:latin typeface="Roboto Condensed Light"/>
                <a:ea typeface="Roboto Condensed Light"/>
                <a:cs typeface="Roboto Condensed Light"/>
                <a:sym typeface="Roboto Condensed Light"/>
              </a:rPr>
              <a:t>technology</a:t>
            </a:r>
          </a:p>
          <a:p>
            <a:pPr marL="285750" indent="-285750">
              <a:buFont typeface="Wingdings" pitchFamily="2" charset="2"/>
              <a:buChar char="Ø"/>
            </a:pPr>
            <a:endParaRPr lang="en-IN" sz="2000" dirty="0">
              <a:solidFill>
                <a:srgbClr val="263248"/>
              </a:solidFill>
              <a:latin typeface="Roboto Condensed Light"/>
              <a:ea typeface="Roboto Condensed Light"/>
              <a:cs typeface="Roboto Condensed Light"/>
              <a:sym typeface="Roboto Condensed Light"/>
            </a:endParaRPr>
          </a:p>
          <a:p>
            <a:pPr marL="285750" indent="-285750">
              <a:buFont typeface="Wingdings" pitchFamily="2" charset="2"/>
              <a:buChar char="Ø"/>
            </a:pPr>
            <a:r>
              <a:rPr lang="en-IN" sz="2000" dirty="0">
                <a:solidFill>
                  <a:srgbClr val="263248"/>
                </a:solidFill>
                <a:latin typeface="Roboto Condensed Light"/>
                <a:ea typeface="Roboto Condensed Light"/>
                <a:cs typeface="Roboto Condensed Light"/>
                <a:sym typeface="Roboto Condensed Light"/>
              </a:rPr>
              <a:t>EVM Models</a:t>
            </a:r>
          </a:p>
          <a:p>
            <a:pPr marL="273050" lvl="6"/>
            <a:r>
              <a:rPr lang="en-IN" sz="2000" dirty="0">
                <a:solidFill>
                  <a:srgbClr val="263248"/>
                </a:solidFill>
                <a:latin typeface="Roboto Condensed Light"/>
                <a:ea typeface="Roboto Condensed Light"/>
                <a:cs typeface="Roboto Condensed Light"/>
                <a:sym typeface="Roboto Condensed Light"/>
              </a:rPr>
              <a:t>			</a:t>
            </a:r>
          </a:p>
          <a:p>
            <a:pPr lvl="3"/>
            <a:endParaRPr lang="en-US" sz="2000" dirty="0">
              <a:cs typeface="Aharoni" pitchFamily="2" charset="-79"/>
            </a:endParaRPr>
          </a:p>
        </p:txBody>
      </p:sp>
      <p:grpSp>
        <p:nvGrpSpPr>
          <p:cNvPr id="31" name="Shape 946"/>
          <p:cNvGrpSpPr/>
          <p:nvPr/>
        </p:nvGrpSpPr>
        <p:grpSpPr>
          <a:xfrm>
            <a:off x="251520" y="596439"/>
            <a:ext cx="407743" cy="391135"/>
            <a:chOff x="5233525" y="4954450"/>
            <a:chExt cx="538275" cy="516350"/>
          </a:xfrm>
        </p:grpSpPr>
        <p:sp>
          <p:nvSpPr>
            <p:cNvPr id="32" name="Shape 947"/>
            <p:cNvSpPr/>
            <p:nvPr/>
          </p:nvSpPr>
          <p:spPr>
            <a:xfrm>
              <a:off x="5637825" y="4954450"/>
              <a:ext cx="89525" cy="89525"/>
            </a:xfrm>
            <a:custGeom>
              <a:avLst/>
              <a:gdLst/>
              <a:ahLst/>
              <a:cxnLst/>
              <a:rect l="0" t="0" r="0" b="0"/>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 name="Shape 948"/>
            <p:cNvSpPr/>
            <p:nvPr/>
          </p:nvSpPr>
          <p:spPr>
            <a:xfrm>
              <a:off x="5323025" y="4980625"/>
              <a:ext cx="88925" cy="88925"/>
            </a:xfrm>
            <a:custGeom>
              <a:avLst/>
              <a:gdLst/>
              <a:ahLst/>
              <a:cxnLst/>
              <a:rect l="0" t="0" r="0" b="0"/>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4" name="Shape 949"/>
            <p:cNvSpPr/>
            <p:nvPr/>
          </p:nvSpPr>
          <p:spPr>
            <a:xfrm>
              <a:off x="5233525" y="5255225"/>
              <a:ext cx="89525" cy="89525"/>
            </a:xfrm>
            <a:custGeom>
              <a:avLst/>
              <a:gdLst/>
              <a:ahLst/>
              <a:cxnLst/>
              <a:rect l="0" t="0" r="0" b="0"/>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5" name="Shape 950"/>
            <p:cNvSpPr/>
            <p:nvPr/>
          </p:nvSpPr>
          <p:spPr>
            <a:xfrm>
              <a:off x="5453325" y="5382475"/>
              <a:ext cx="88925" cy="88325"/>
            </a:xfrm>
            <a:custGeom>
              <a:avLst/>
              <a:gdLst/>
              <a:ahLst/>
              <a:cxnLst/>
              <a:rect l="0" t="0" r="0" b="0"/>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6" name="Shape 951"/>
            <p:cNvSpPr/>
            <p:nvPr/>
          </p:nvSpPr>
          <p:spPr>
            <a:xfrm>
              <a:off x="5682875" y="5188875"/>
              <a:ext cx="88925" cy="89525"/>
            </a:xfrm>
            <a:custGeom>
              <a:avLst/>
              <a:gdLst/>
              <a:ahLst/>
              <a:cxnLst/>
              <a:rect l="0" t="0" r="0" b="0"/>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7" name="Shape 952"/>
            <p:cNvSpPr/>
            <p:nvPr/>
          </p:nvSpPr>
          <p:spPr>
            <a:xfrm>
              <a:off x="5411925" y="5110925"/>
              <a:ext cx="188775" cy="189400"/>
            </a:xfrm>
            <a:custGeom>
              <a:avLst/>
              <a:gdLst/>
              <a:ahLst/>
              <a:cxnLst/>
              <a:rect l="0" t="0" r="0" b="0"/>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 name="Shape 953"/>
            <p:cNvSpPr/>
            <p:nvPr/>
          </p:nvSpPr>
          <p:spPr>
            <a:xfrm>
              <a:off x="5367475" y="5025075"/>
              <a:ext cx="81600" cy="105975"/>
            </a:xfrm>
            <a:custGeom>
              <a:avLst/>
              <a:gdLst/>
              <a:ahLst/>
              <a:cxnLst/>
              <a:rect l="0" t="0" r="0" b="0"/>
              <a:pathLst>
                <a:path w="3264" h="4239" fill="none" extrusionOk="0">
                  <a:moveTo>
                    <a:pt x="0" y="1"/>
                  </a:moveTo>
                  <a:lnTo>
                    <a:pt x="3264" y="4238"/>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9" name="Shape 954"/>
            <p:cNvSpPr/>
            <p:nvPr/>
          </p:nvSpPr>
          <p:spPr>
            <a:xfrm>
              <a:off x="5567800" y="4999500"/>
              <a:ext cx="115100" cy="133975"/>
            </a:xfrm>
            <a:custGeom>
              <a:avLst/>
              <a:gdLst/>
              <a:ahLst/>
              <a:cxnLst/>
              <a:rect l="0" t="0" r="0" b="0"/>
              <a:pathLst>
                <a:path w="4604" h="5359" fill="none" extrusionOk="0">
                  <a:moveTo>
                    <a:pt x="0" y="5359"/>
                  </a:moveTo>
                  <a:lnTo>
                    <a:pt x="4603" y="1"/>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0" name="Shape 955"/>
            <p:cNvSpPr/>
            <p:nvPr/>
          </p:nvSpPr>
          <p:spPr>
            <a:xfrm>
              <a:off x="5600075" y="5217475"/>
              <a:ext cx="127275" cy="16475"/>
            </a:xfrm>
            <a:custGeom>
              <a:avLst/>
              <a:gdLst/>
              <a:ahLst/>
              <a:cxnLst/>
              <a:rect l="0" t="0" r="0" b="0"/>
              <a:pathLst>
                <a:path w="5091" h="659" fill="none" extrusionOk="0">
                  <a:moveTo>
                    <a:pt x="5090" y="658"/>
                  </a:moveTo>
                  <a:lnTo>
                    <a:pt x="0" y="1"/>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1" name="Shape 956"/>
            <p:cNvSpPr/>
            <p:nvPr/>
          </p:nvSpPr>
          <p:spPr>
            <a:xfrm>
              <a:off x="5497775" y="5299675"/>
              <a:ext cx="4900" cy="126675"/>
            </a:xfrm>
            <a:custGeom>
              <a:avLst/>
              <a:gdLst/>
              <a:ahLst/>
              <a:cxnLst/>
              <a:rect l="0" t="0" r="0" b="0"/>
              <a:pathLst>
                <a:path w="196" h="5067" fill="none" extrusionOk="0">
                  <a:moveTo>
                    <a:pt x="0" y="5067"/>
                  </a:moveTo>
                  <a:lnTo>
                    <a:pt x="195" y="1"/>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2" name="Shape 957"/>
            <p:cNvSpPr/>
            <p:nvPr/>
          </p:nvSpPr>
          <p:spPr>
            <a:xfrm>
              <a:off x="5277975" y="5241825"/>
              <a:ext cx="141275" cy="58500"/>
            </a:xfrm>
            <a:custGeom>
              <a:avLst/>
              <a:gdLst/>
              <a:ahLst/>
              <a:cxnLst/>
              <a:rect l="0" t="0" r="0" b="0"/>
              <a:pathLst>
                <a:path w="5651" h="2340" fill="none" extrusionOk="0">
                  <a:moveTo>
                    <a:pt x="0" y="2339"/>
                  </a:moveTo>
                  <a:lnTo>
                    <a:pt x="5651" y="1"/>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3" name="Right Arrow 22"/>
          <p:cNvSpPr/>
          <p:nvPr/>
        </p:nvSpPr>
        <p:spPr>
          <a:xfrm>
            <a:off x="2771800" y="3098163"/>
            <a:ext cx="1152128" cy="481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Pre 2006:M1"/>
          <p:cNvSpPr txBox="1"/>
          <p:nvPr/>
        </p:nvSpPr>
        <p:spPr>
          <a:xfrm>
            <a:off x="683568" y="2643758"/>
            <a:ext cx="2088232" cy="615553"/>
          </a:xfrm>
          <a:prstGeom prst="rect">
            <a:avLst/>
          </a:prstGeom>
          <a:noFill/>
        </p:spPr>
        <p:txBody>
          <a:bodyPr wrap="square" rtlCol="0">
            <a:spAutoFit/>
          </a:bodyPr>
          <a:lstStyle/>
          <a:p>
            <a:pPr lvl="6"/>
            <a:r>
              <a:rPr lang="en-IN" sz="2000" b="1" dirty="0">
                <a:solidFill>
                  <a:srgbClr val="263248"/>
                </a:solidFill>
                <a:latin typeface="Roboto Condensed Light"/>
                <a:ea typeface="Roboto Condensed Light"/>
                <a:cs typeface="Roboto Condensed Light"/>
                <a:sym typeface="Roboto Condensed Light"/>
              </a:rPr>
              <a:t>Pre 2006: M1</a:t>
            </a:r>
          </a:p>
          <a:p>
            <a:endParaRPr lang="en-IN" b="1" dirty="0"/>
          </a:p>
        </p:txBody>
      </p:sp>
      <p:sp>
        <p:nvSpPr>
          <p:cNvPr id="43" name="2006-2010:M2"/>
          <p:cNvSpPr txBox="1"/>
          <p:nvPr/>
        </p:nvSpPr>
        <p:spPr>
          <a:xfrm>
            <a:off x="683568" y="3147814"/>
            <a:ext cx="2088232" cy="615553"/>
          </a:xfrm>
          <a:prstGeom prst="rect">
            <a:avLst/>
          </a:prstGeom>
          <a:noFill/>
        </p:spPr>
        <p:txBody>
          <a:bodyPr wrap="square" rtlCol="0">
            <a:spAutoFit/>
          </a:bodyPr>
          <a:lstStyle/>
          <a:p>
            <a:pPr lvl="6"/>
            <a:r>
              <a:rPr lang="en-IN" sz="2000" b="1" dirty="0">
                <a:solidFill>
                  <a:srgbClr val="263248"/>
                </a:solidFill>
                <a:latin typeface="Roboto Condensed Light"/>
                <a:ea typeface="Roboto Condensed Light"/>
                <a:cs typeface="Roboto Condensed Light"/>
                <a:sym typeface="Roboto Condensed Light"/>
              </a:rPr>
              <a:t>2006-2010: M2</a:t>
            </a:r>
          </a:p>
          <a:p>
            <a:endParaRPr lang="en-IN" b="1" dirty="0"/>
          </a:p>
        </p:txBody>
      </p:sp>
      <p:sp>
        <p:nvSpPr>
          <p:cNvPr id="44" name="From 2013: M3"/>
          <p:cNvSpPr txBox="1"/>
          <p:nvPr/>
        </p:nvSpPr>
        <p:spPr>
          <a:xfrm>
            <a:off x="683568" y="3651870"/>
            <a:ext cx="2088232" cy="400110"/>
          </a:xfrm>
          <a:prstGeom prst="rect">
            <a:avLst/>
          </a:prstGeom>
          <a:noFill/>
        </p:spPr>
        <p:txBody>
          <a:bodyPr wrap="square" rtlCol="0">
            <a:spAutoFit/>
          </a:bodyPr>
          <a:lstStyle/>
          <a:p>
            <a:pPr lvl="6"/>
            <a:r>
              <a:rPr lang="en-IN" sz="2000" b="1" dirty="0">
                <a:solidFill>
                  <a:srgbClr val="263248"/>
                </a:solidFill>
                <a:latin typeface="Roboto Condensed Light"/>
                <a:ea typeface="Roboto Condensed Light"/>
                <a:cs typeface="Roboto Condensed Light"/>
                <a:sym typeface="Roboto Condensed Light"/>
              </a:rPr>
              <a:t>From 2013: M3</a:t>
            </a:r>
            <a:endParaRPr lang="en-IN" b="1" dirty="0"/>
          </a:p>
        </p:txBody>
      </p:sp>
      <p:sp>
        <p:nvSpPr>
          <p:cNvPr id="24" name="M2 Text"/>
          <p:cNvSpPr/>
          <p:nvPr/>
        </p:nvSpPr>
        <p:spPr>
          <a:xfrm>
            <a:off x="4067944" y="2499742"/>
            <a:ext cx="4824536" cy="158417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Arial" pitchFamily="34" charset="0"/>
              <a:buChar char="•"/>
            </a:pPr>
            <a:r>
              <a:rPr lang="en-IN" sz="2000" dirty="0">
                <a:solidFill>
                  <a:srgbClr val="263248"/>
                </a:solidFill>
                <a:latin typeface="Roboto Condensed Light"/>
                <a:ea typeface="Roboto Condensed Light"/>
                <a:cs typeface="Roboto Condensed Light"/>
              </a:rPr>
              <a:t>Dynamic coding of every key press for communication from BU to CU</a:t>
            </a:r>
          </a:p>
          <a:p>
            <a:pPr marL="342900" indent="-342900">
              <a:buFont typeface="Arial" pitchFamily="34" charset="0"/>
              <a:buChar char="•"/>
            </a:pPr>
            <a:r>
              <a:rPr lang="en-IN" sz="2000" dirty="0">
                <a:solidFill>
                  <a:srgbClr val="263248"/>
                </a:solidFill>
                <a:latin typeface="Roboto Condensed Light"/>
                <a:ea typeface="Roboto Condensed Light"/>
                <a:cs typeface="Roboto Condensed Light"/>
              </a:rPr>
              <a:t>Real time clock</a:t>
            </a:r>
          </a:p>
          <a:p>
            <a:pPr marL="342900" indent="-342900">
              <a:buFont typeface="Arial" pitchFamily="34" charset="0"/>
              <a:buChar char="•"/>
            </a:pPr>
            <a:r>
              <a:rPr lang="en-IN" sz="2000" dirty="0">
                <a:solidFill>
                  <a:srgbClr val="263248"/>
                </a:solidFill>
                <a:latin typeface="Roboto Condensed Light"/>
                <a:ea typeface="Roboto Condensed Light"/>
                <a:cs typeface="Roboto Condensed Light"/>
              </a:rPr>
              <a:t>Time stamping of key presses</a:t>
            </a:r>
          </a:p>
        </p:txBody>
      </p:sp>
    </p:spTree>
    <p:extLst>
      <p:ext uri="{BB962C8B-B14F-4D97-AF65-F5344CB8AC3E}">
        <p14:creationId xmlns:p14="http://schemas.microsoft.com/office/powerpoint/2010/main" val="19826508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EVOLUTION OF EVM MODELS</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17</a:t>
            </a:fld>
            <a:endParaRPr lang="en"/>
          </a:p>
        </p:txBody>
      </p:sp>
      <p:sp>
        <p:nvSpPr>
          <p:cNvPr id="20" name="TextBox 19"/>
          <p:cNvSpPr txBox="1"/>
          <p:nvPr/>
        </p:nvSpPr>
        <p:spPr>
          <a:xfrm>
            <a:off x="-270" y="1432686"/>
            <a:ext cx="4860302" cy="1692771"/>
          </a:xfrm>
          <a:prstGeom prst="rect">
            <a:avLst/>
          </a:prstGeom>
          <a:noFill/>
        </p:spPr>
        <p:txBody>
          <a:bodyPr wrap="square" rtlCol="0">
            <a:spAutoFit/>
          </a:bodyPr>
          <a:lstStyle/>
          <a:p>
            <a:pPr marL="285750" indent="-285750">
              <a:buFont typeface="Wingdings" pitchFamily="2" charset="2"/>
              <a:buChar char="Ø"/>
            </a:pPr>
            <a:r>
              <a:rPr lang="en-IN" sz="2000" dirty="0">
                <a:solidFill>
                  <a:srgbClr val="263248"/>
                </a:solidFill>
                <a:latin typeface="Roboto Condensed Light"/>
                <a:ea typeface="Roboto Condensed Light"/>
                <a:cs typeface="Roboto Condensed Light"/>
                <a:sym typeface="Roboto Condensed Light"/>
              </a:rPr>
              <a:t>Evolution of </a:t>
            </a:r>
            <a:r>
              <a:rPr lang="en-IN" sz="2400" b="1" dirty="0">
                <a:solidFill>
                  <a:srgbClr val="263248"/>
                </a:solidFill>
                <a:latin typeface="Roboto Condensed Light"/>
                <a:ea typeface="Roboto Condensed Light"/>
                <a:cs typeface="Roboto Condensed Light"/>
                <a:sym typeface="Roboto Condensed Light"/>
              </a:rPr>
              <a:t>technology</a:t>
            </a:r>
          </a:p>
          <a:p>
            <a:pPr marL="285750" indent="-285750">
              <a:buFont typeface="Wingdings" pitchFamily="2" charset="2"/>
              <a:buChar char="Ø"/>
            </a:pPr>
            <a:endParaRPr lang="en-IN" sz="2000" dirty="0">
              <a:solidFill>
                <a:srgbClr val="263248"/>
              </a:solidFill>
              <a:latin typeface="Roboto Condensed Light"/>
              <a:ea typeface="Roboto Condensed Light"/>
              <a:cs typeface="Roboto Condensed Light"/>
              <a:sym typeface="Roboto Condensed Light"/>
            </a:endParaRPr>
          </a:p>
          <a:p>
            <a:pPr marL="285750" indent="-285750">
              <a:buFont typeface="Wingdings" pitchFamily="2" charset="2"/>
              <a:buChar char="Ø"/>
            </a:pPr>
            <a:r>
              <a:rPr lang="en-IN" sz="2000" dirty="0">
                <a:solidFill>
                  <a:srgbClr val="263248"/>
                </a:solidFill>
                <a:latin typeface="Roboto Condensed Light"/>
                <a:ea typeface="Roboto Condensed Light"/>
                <a:cs typeface="Roboto Condensed Light"/>
                <a:sym typeface="Roboto Condensed Light"/>
              </a:rPr>
              <a:t>EVM Models</a:t>
            </a:r>
          </a:p>
          <a:p>
            <a:pPr marL="273050" lvl="6"/>
            <a:r>
              <a:rPr lang="en-IN" sz="2000" dirty="0">
                <a:solidFill>
                  <a:srgbClr val="263248"/>
                </a:solidFill>
                <a:latin typeface="Roboto Condensed Light"/>
                <a:ea typeface="Roboto Condensed Light"/>
                <a:cs typeface="Roboto Condensed Light"/>
                <a:sym typeface="Roboto Condensed Light"/>
              </a:rPr>
              <a:t>			</a:t>
            </a:r>
          </a:p>
          <a:p>
            <a:pPr lvl="3"/>
            <a:endParaRPr lang="en-US" sz="2000" dirty="0">
              <a:cs typeface="Aharoni" pitchFamily="2" charset="-79"/>
            </a:endParaRPr>
          </a:p>
        </p:txBody>
      </p:sp>
      <p:grpSp>
        <p:nvGrpSpPr>
          <p:cNvPr id="31" name="Shape 946"/>
          <p:cNvGrpSpPr/>
          <p:nvPr/>
        </p:nvGrpSpPr>
        <p:grpSpPr>
          <a:xfrm>
            <a:off x="251520" y="596439"/>
            <a:ext cx="407743" cy="391135"/>
            <a:chOff x="5233525" y="4954450"/>
            <a:chExt cx="538275" cy="516350"/>
          </a:xfrm>
        </p:grpSpPr>
        <p:sp>
          <p:nvSpPr>
            <p:cNvPr id="32" name="Shape 947"/>
            <p:cNvSpPr/>
            <p:nvPr/>
          </p:nvSpPr>
          <p:spPr>
            <a:xfrm>
              <a:off x="5637825" y="4954450"/>
              <a:ext cx="89525" cy="89525"/>
            </a:xfrm>
            <a:custGeom>
              <a:avLst/>
              <a:gdLst/>
              <a:ahLst/>
              <a:cxnLst/>
              <a:rect l="0" t="0" r="0" b="0"/>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 name="Shape 948"/>
            <p:cNvSpPr/>
            <p:nvPr/>
          </p:nvSpPr>
          <p:spPr>
            <a:xfrm>
              <a:off x="5323025" y="4980625"/>
              <a:ext cx="88925" cy="88925"/>
            </a:xfrm>
            <a:custGeom>
              <a:avLst/>
              <a:gdLst/>
              <a:ahLst/>
              <a:cxnLst/>
              <a:rect l="0" t="0" r="0" b="0"/>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4" name="Shape 949"/>
            <p:cNvSpPr/>
            <p:nvPr/>
          </p:nvSpPr>
          <p:spPr>
            <a:xfrm>
              <a:off x="5233525" y="5255225"/>
              <a:ext cx="89525" cy="89525"/>
            </a:xfrm>
            <a:custGeom>
              <a:avLst/>
              <a:gdLst/>
              <a:ahLst/>
              <a:cxnLst/>
              <a:rect l="0" t="0" r="0" b="0"/>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5" name="Shape 950"/>
            <p:cNvSpPr/>
            <p:nvPr/>
          </p:nvSpPr>
          <p:spPr>
            <a:xfrm>
              <a:off x="5453325" y="5382475"/>
              <a:ext cx="88925" cy="88325"/>
            </a:xfrm>
            <a:custGeom>
              <a:avLst/>
              <a:gdLst/>
              <a:ahLst/>
              <a:cxnLst/>
              <a:rect l="0" t="0" r="0" b="0"/>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6" name="Shape 951"/>
            <p:cNvSpPr/>
            <p:nvPr/>
          </p:nvSpPr>
          <p:spPr>
            <a:xfrm>
              <a:off x="5682875" y="5188875"/>
              <a:ext cx="88925" cy="89525"/>
            </a:xfrm>
            <a:custGeom>
              <a:avLst/>
              <a:gdLst/>
              <a:ahLst/>
              <a:cxnLst/>
              <a:rect l="0" t="0" r="0" b="0"/>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7" name="Shape 952"/>
            <p:cNvSpPr/>
            <p:nvPr/>
          </p:nvSpPr>
          <p:spPr>
            <a:xfrm>
              <a:off x="5411925" y="5110925"/>
              <a:ext cx="188775" cy="189400"/>
            </a:xfrm>
            <a:custGeom>
              <a:avLst/>
              <a:gdLst/>
              <a:ahLst/>
              <a:cxnLst/>
              <a:rect l="0" t="0" r="0" b="0"/>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 name="Shape 953"/>
            <p:cNvSpPr/>
            <p:nvPr/>
          </p:nvSpPr>
          <p:spPr>
            <a:xfrm>
              <a:off x="5367475" y="5025075"/>
              <a:ext cx="81600" cy="105975"/>
            </a:xfrm>
            <a:custGeom>
              <a:avLst/>
              <a:gdLst/>
              <a:ahLst/>
              <a:cxnLst/>
              <a:rect l="0" t="0" r="0" b="0"/>
              <a:pathLst>
                <a:path w="3264" h="4239" fill="none" extrusionOk="0">
                  <a:moveTo>
                    <a:pt x="0" y="1"/>
                  </a:moveTo>
                  <a:lnTo>
                    <a:pt x="3264" y="4238"/>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9" name="Shape 954"/>
            <p:cNvSpPr/>
            <p:nvPr/>
          </p:nvSpPr>
          <p:spPr>
            <a:xfrm>
              <a:off x="5567800" y="4999500"/>
              <a:ext cx="115100" cy="133975"/>
            </a:xfrm>
            <a:custGeom>
              <a:avLst/>
              <a:gdLst/>
              <a:ahLst/>
              <a:cxnLst/>
              <a:rect l="0" t="0" r="0" b="0"/>
              <a:pathLst>
                <a:path w="4604" h="5359" fill="none" extrusionOk="0">
                  <a:moveTo>
                    <a:pt x="0" y="5359"/>
                  </a:moveTo>
                  <a:lnTo>
                    <a:pt x="4603" y="1"/>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0" name="Shape 955"/>
            <p:cNvSpPr/>
            <p:nvPr/>
          </p:nvSpPr>
          <p:spPr>
            <a:xfrm>
              <a:off x="5600075" y="5217475"/>
              <a:ext cx="127275" cy="16475"/>
            </a:xfrm>
            <a:custGeom>
              <a:avLst/>
              <a:gdLst/>
              <a:ahLst/>
              <a:cxnLst/>
              <a:rect l="0" t="0" r="0" b="0"/>
              <a:pathLst>
                <a:path w="5091" h="659" fill="none" extrusionOk="0">
                  <a:moveTo>
                    <a:pt x="5090" y="658"/>
                  </a:moveTo>
                  <a:lnTo>
                    <a:pt x="0" y="1"/>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1" name="Shape 956"/>
            <p:cNvSpPr/>
            <p:nvPr/>
          </p:nvSpPr>
          <p:spPr>
            <a:xfrm>
              <a:off x="5497775" y="5299675"/>
              <a:ext cx="4900" cy="126675"/>
            </a:xfrm>
            <a:custGeom>
              <a:avLst/>
              <a:gdLst/>
              <a:ahLst/>
              <a:cxnLst/>
              <a:rect l="0" t="0" r="0" b="0"/>
              <a:pathLst>
                <a:path w="196" h="5067" fill="none" extrusionOk="0">
                  <a:moveTo>
                    <a:pt x="0" y="5067"/>
                  </a:moveTo>
                  <a:lnTo>
                    <a:pt x="195" y="1"/>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2" name="Shape 957"/>
            <p:cNvSpPr/>
            <p:nvPr/>
          </p:nvSpPr>
          <p:spPr>
            <a:xfrm>
              <a:off x="5277975" y="5241825"/>
              <a:ext cx="141275" cy="58500"/>
            </a:xfrm>
            <a:custGeom>
              <a:avLst/>
              <a:gdLst/>
              <a:ahLst/>
              <a:cxnLst/>
              <a:rect l="0" t="0" r="0" b="0"/>
              <a:pathLst>
                <a:path w="5651" h="2340" fill="none" extrusionOk="0">
                  <a:moveTo>
                    <a:pt x="0" y="2339"/>
                  </a:moveTo>
                  <a:lnTo>
                    <a:pt x="5651" y="1"/>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3" name="Right Arrow 22"/>
          <p:cNvSpPr/>
          <p:nvPr/>
        </p:nvSpPr>
        <p:spPr>
          <a:xfrm>
            <a:off x="2915816" y="3651870"/>
            <a:ext cx="1152128" cy="481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Pre 2006:M1"/>
          <p:cNvSpPr txBox="1"/>
          <p:nvPr/>
        </p:nvSpPr>
        <p:spPr>
          <a:xfrm>
            <a:off x="683568" y="2643758"/>
            <a:ext cx="2088232" cy="615553"/>
          </a:xfrm>
          <a:prstGeom prst="rect">
            <a:avLst/>
          </a:prstGeom>
          <a:noFill/>
        </p:spPr>
        <p:txBody>
          <a:bodyPr wrap="square" rtlCol="0">
            <a:spAutoFit/>
          </a:bodyPr>
          <a:lstStyle/>
          <a:p>
            <a:pPr lvl="6"/>
            <a:r>
              <a:rPr lang="en-IN" sz="2000" b="1" dirty="0">
                <a:solidFill>
                  <a:srgbClr val="263248"/>
                </a:solidFill>
                <a:latin typeface="Roboto Condensed Light"/>
                <a:ea typeface="Roboto Condensed Light"/>
                <a:cs typeface="Roboto Condensed Light"/>
                <a:sym typeface="Roboto Condensed Light"/>
              </a:rPr>
              <a:t>Pre 2006: M1</a:t>
            </a:r>
          </a:p>
          <a:p>
            <a:endParaRPr lang="en-IN" b="1" dirty="0"/>
          </a:p>
        </p:txBody>
      </p:sp>
      <p:sp>
        <p:nvSpPr>
          <p:cNvPr id="25" name="2006-2010:M2"/>
          <p:cNvSpPr txBox="1"/>
          <p:nvPr/>
        </p:nvSpPr>
        <p:spPr>
          <a:xfrm>
            <a:off x="683568" y="3147814"/>
            <a:ext cx="2088232" cy="615553"/>
          </a:xfrm>
          <a:prstGeom prst="rect">
            <a:avLst/>
          </a:prstGeom>
          <a:noFill/>
        </p:spPr>
        <p:txBody>
          <a:bodyPr wrap="square" rtlCol="0">
            <a:spAutoFit/>
          </a:bodyPr>
          <a:lstStyle/>
          <a:p>
            <a:pPr lvl="6"/>
            <a:r>
              <a:rPr lang="en-IN" sz="2000" b="1" dirty="0">
                <a:solidFill>
                  <a:srgbClr val="263248"/>
                </a:solidFill>
                <a:latin typeface="Roboto Condensed Light"/>
                <a:ea typeface="Roboto Condensed Light"/>
                <a:cs typeface="Roboto Condensed Light"/>
                <a:sym typeface="Roboto Condensed Light"/>
              </a:rPr>
              <a:t>2006-2010: M2</a:t>
            </a:r>
          </a:p>
          <a:p>
            <a:endParaRPr lang="en-IN" b="1" dirty="0"/>
          </a:p>
        </p:txBody>
      </p:sp>
      <p:sp>
        <p:nvSpPr>
          <p:cNvPr id="28" name="From 2013: M3"/>
          <p:cNvSpPr txBox="1"/>
          <p:nvPr/>
        </p:nvSpPr>
        <p:spPr>
          <a:xfrm>
            <a:off x="683568" y="3651870"/>
            <a:ext cx="2088232" cy="400110"/>
          </a:xfrm>
          <a:prstGeom prst="rect">
            <a:avLst/>
          </a:prstGeom>
          <a:noFill/>
        </p:spPr>
        <p:txBody>
          <a:bodyPr wrap="square" rtlCol="0">
            <a:spAutoFit/>
          </a:bodyPr>
          <a:lstStyle/>
          <a:p>
            <a:pPr lvl="6"/>
            <a:r>
              <a:rPr lang="en-IN" sz="2000" b="1" dirty="0">
                <a:solidFill>
                  <a:srgbClr val="263248"/>
                </a:solidFill>
                <a:latin typeface="Roboto Condensed Light"/>
                <a:ea typeface="Roboto Condensed Light"/>
                <a:cs typeface="Roboto Condensed Light"/>
                <a:sym typeface="Roboto Condensed Light"/>
              </a:rPr>
              <a:t>From 2013: M3</a:t>
            </a:r>
            <a:endParaRPr lang="en-IN" b="1" dirty="0"/>
          </a:p>
        </p:txBody>
      </p:sp>
      <p:sp>
        <p:nvSpPr>
          <p:cNvPr id="26" name="M3 Text"/>
          <p:cNvSpPr/>
          <p:nvPr/>
        </p:nvSpPr>
        <p:spPr>
          <a:xfrm>
            <a:off x="4139952" y="2715766"/>
            <a:ext cx="4824536" cy="1656184"/>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buFont typeface="Arial" pitchFamily="34" charset="0"/>
              <a:buChar char="•"/>
            </a:pPr>
            <a:r>
              <a:rPr lang="en-IN" sz="2000" dirty="0">
                <a:solidFill>
                  <a:srgbClr val="263248"/>
                </a:solidFill>
                <a:latin typeface="Roboto Condensed Light"/>
                <a:ea typeface="Roboto Condensed Light"/>
                <a:cs typeface="Roboto Condensed Light"/>
              </a:rPr>
              <a:t>Digital certificate based mutual </a:t>
            </a:r>
            <a:r>
              <a:rPr lang="en-IN" sz="2000" dirty="0" smtClean="0">
                <a:solidFill>
                  <a:srgbClr val="263248"/>
                </a:solidFill>
                <a:latin typeface="Roboto Condensed Light"/>
                <a:ea typeface="Roboto Condensed Light"/>
                <a:cs typeface="Roboto Condensed Light"/>
              </a:rPr>
              <a:t>authentication</a:t>
            </a:r>
            <a:endParaRPr lang="en-IN" sz="2000" dirty="0">
              <a:solidFill>
                <a:srgbClr val="263248"/>
              </a:solidFill>
              <a:latin typeface="Roboto Condensed Light"/>
              <a:ea typeface="Roboto Condensed Light"/>
              <a:cs typeface="Roboto Condensed Light"/>
            </a:endParaRPr>
          </a:p>
          <a:p>
            <a:pPr marL="342900" indent="-342900">
              <a:buFont typeface="Arial" pitchFamily="34" charset="0"/>
              <a:buChar char="•"/>
            </a:pPr>
            <a:r>
              <a:rPr lang="en-IN" sz="2000" dirty="0">
                <a:solidFill>
                  <a:srgbClr val="263248"/>
                </a:solidFill>
                <a:latin typeface="Roboto Condensed Light"/>
                <a:ea typeface="Roboto Condensed Light"/>
                <a:cs typeface="Roboto Condensed Light"/>
              </a:rPr>
              <a:t>Automated Self diagnostics </a:t>
            </a:r>
          </a:p>
          <a:p>
            <a:pPr marL="342900" indent="-342900">
              <a:buFont typeface="Arial" pitchFamily="34" charset="0"/>
              <a:buChar char="•"/>
            </a:pPr>
            <a:r>
              <a:rPr lang="en-IN" sz="2000" dirty="0">
                <a:solidFill>
                  <a:srgbClr val="263248"/>
                </a:solidFill>
                <a:latin typeface="Roboto Condensed Light"/>
                <a:ea typeface="Roboto Condensed Light"/>
                <a:cs typeface="Roboto Condensed Light"/>
              </a:rPr>
              <a:t>Battery life </a:t>
            </a:r>
            <a:r>
              <a:rPr lang="en-IN" sz="2000" dirty="0" smtClean="0">
                <a:solidFill>
                  <a:srgbClr val="263248"/>
                </a:solidFill>
                <a:latin typeface="Roboto Condensed Light"/>
                <a:ea typeface="Roboto Condensed Light"/>
                <a:cs typeface="Roboto Condensed Light"/>
              </a:rPr>
              <a:t>prediction</a:t>
            </a:r>
            <a:endParaRPr lang="en-IN" sz="2000" dirty="0">
              <a:solidFill>
                <a:srgbClr val="263248"/>
              </a:solidFill>
              <a:latin typeface="Roboto Condensed Light"/>
              <a:ea typeface="Roboto Condensed Light"/>
              <a:cs typeface="Roboto Condensed Light"/>
            </a:endParaRPr>
          </a:p>
          <a:p>
            <a:endParaRPr lang="en-IN" sz="2000" dirty="0">
              <a:solidFill>
                <a:srgbClr val="263248"/>
              </a:solidFill>
              <a:latin typeface="Roboto Condensed Light"/>
              <a:ea typeface="Roboto Condensed Light"/>
              <a:cs typeface="Roboto Condensed Light"/>
            </a:endParaRPr>
          </a:p>
        </p:txBody>
      </p:sp>
    </p:spTree>
    <p:extLst>
      <p:ext uri="{BB962C8B-B14F-4D97-AF65-F5344CB8AC3E}">
        <p14:creationId xmlns:p14="http://schemas.microsoft.com/office/powerpoint/2010/main" val="34554155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ctrTitle"/>
          </p:nvPr>
        </p:nvSpPr>
        <p:spPr>
          <a:xfrm>
            <a:off x="463524" y="2871148"/>
            <a:ext cx="4751417" cy="1159800"/>
          </a:xfrm>
          <a:prstGeom prst="rect">
            <a:avLst/>
          </a:prstGeom>
        </p:spPr>
        <p:txBody>
          <a:bodyPr lIns="91425" tIns="91425" rIns="91425" bIns="91425" anchor="b" anchorCtr="0">
            <a:noAutofit/>
          </a:bodyPr>
          <a:lstStyle/>
          <a:p>
            <a:pPr lvl="0" rtl="0">
              <a:spcBef>
                <a:spcPts val="0"/>
              </a:spcBef>
              <a:buNone/>
            </a:pPr>
            <a:r>
              <a:rPr lang="en" dirty="0"/>
              <a:t>ADMINISTRATIVE </a:t>
            </a:r>
            <a:r>
              <a:rPr lang="en" dirty="0" smtClean="0"/>
              <a:t>SAFEGUARDS</a:t>
            </a:r>
            <a:endParaRPr lang="en" dirty="0"/>
          </a:p>
        </p:txBody>
      </p:sp>
      <p:sp>
        <p:nvSpPr>
          <p:cNvPr id="223" name="Shape 223"/>
          <p:cNvSpPr txBox="1">
            <a:spLocks noGrp="1"/>
          </p:cNvSpPr>
          <p:nvPr>
            <p:ph type="subTitle" idx="1"/>
          </p:nvPr>
        </p:nvSpPr>
        <p:spPr>
          <a:xfrm>
            <a:off x="463525" y="3975448"/>
            <a:ext cx="4094400" cy="784800"/>
          </a:xfrm>
          <a:prstGeom prst="rect">
            <a:avLst/>
          </a:prstGeom>
        </p:spPr>
        <p:txBody>
          <a:bodyPr lIns="91425" tIns="91425" rIns="91425" bIns="91425" anchor="t" anchorCtr="0">
            <a:noAutofit/>
          </a:bodyPr>
          <a:lstStyle/>
          <a:p>
            <a:pPr lvl="0" rtl="0">
              <a:spcBef>
                <a:spcPts val="0"/>
              </a:spcBef>
              <a:buNone/>
            </a:pPr>
            <a:r>
              <a:rPr lang="en" dirty="0"/>
              <a:t>ADMINISTRATIVE SECURITY OF EVM</a:t>
            </a:r>
          </a:p>
        </p:txBody>
      </p:sp>
      <p:sp>
        <p:nvSpPr>
          <p:cNvPr id="224" name="Shape 224"/>
          <p:cNvSpPr txBox="1">
            <a:spLocks noGrp="1"/>
          </p:cNvSpPr>
          <p:nvPr>
            <p:ph type="sldNum" idx="12"/>
          </p:nvPr>
        </p:nvSpPr>
        <p:spPr>
          <a:xfrm>
            <a:off x="7618000" y="4636500"/>
            <a:ext cx="1487400" cy="315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18</a:t>
            </a:fld>
            <a:endParaRPr lang="en"/>
          </a:p>
        </p:txBody>
      </p:sp>
      <p:sp>
        <p:nvSpPr>
          <p:cNvPr id="225" name="Shape 225"/>
          <p:cNvSpPr txBox="1"/>
          <p:nvPr/>
        </p:nvSpPr>
        <p:spPr>
          <a:xfrm>
            <a:off x="463525" y="0"/>
            <a:ext cx="2181600" cy="3136200"/>
          </a:xfrm>
          <a:prstGeom prst="rect">
            <a:avLst/>
          </a:prstGeom>
          <a:noFill/>
          <a:ln>
            <a:noFill/>
          </a:ln>
        </p:spPr>
        <p:txBody>
          <a:bodyPr lIns="91425" tIns="91425" rIns="91425" bIns="91425" anchor="b" anchorCtr="0">
            <a:noAutofit/>
          </a:bodyPr>
          <a:lstStyle/>
          <a:p>
            <a:pPr lvl="0">
              <a:spcBef>
                <a:spcPts val="0"/>
              </a:spcBef>
              <a:buNone/>
            </a:pPr>
            <a:endParaRPr lang="en" sz="12000" b="1" dirty="0">
              <a:solidFill>
                <a:srgbClr val="3F5378"/>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11264980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ADMINISTRATIVE </a:t>
            </a:r>
            <a:r>
              <a:rPr lang="en-IN" dirty="0" smtClean="0"/>
              <a:t>SAFEGUARDs</a:t>
            </a:r>
            <a:endParaRPr lang="en-IN" dirty="0"/>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19</a:t>
            </a:fld>
            <a:endParaRPr lang="en"/>
          </a:p>
        </p:txBody>
      </p:sp>
      <p:sp>
        <p:nvSpPr>
          <p:cNvPr id="5" name="TextBox 4"/>
          <p:cNvSpPr txBox="1"/>
          <p:nvPr/>
        </p:nvSpPr>
        <p:spPr>
          <a:xfrm>
            <a:off x="179512" y="1419622"/>
            <a:ext cx="6120680" cy="3785652"/>
          </a:xfrm>
          <a:prstGeom prst="rect">
            <a:avLst/>
          </a:prstGeom>
          <a:noFill/>
        </p:spPr>
        <p:txBody>
          <a:bodyPr wrap="square" rtlCol="0">
            <a:spAutoFit/>
          </a:bodyPr>
          <a:lstStyle/>
          <a:p>
            <a:pPr marL="457200" indent="-457200">
              <a:buFont typeface="+mj-lt"/>
              <a:buAutoNum type="arabicPeriod"/>
            </a:pPr>
            <a:r>
              <a:rPr lang="en-US" sz="2000" dirty="0">
                <a:solidFill>
                  <a:schemeClr val="accent1">
                    <a:lumMod val="50000"/>
                  </a:schemeClr>
                </a:solidFill>
                <a:latin typeface="Roboto Condensed" charset="0"/>
                <a:ea typeface="Roboto Condensed" charset="0"/>
              </a:rPr>
              <a:t>Stakeholder Participation</a:t>
            </a:r>
          </a:p>
          <a:p>
            <a:pPr marL="457200" indent="-457200">
              <a:buFont typeface="+mj-lt"/>
              <a:buAutoNum type="arabicPeriod"/>
            </a:pPr>
            <a:r>
              <a:rPr lang="en-US" sz="2000" dirty="0">
                <a:solidFill>
                  <a:schemeClr val="accent1">
                    <a:lumMod val="50000"/>
                  </a:schemeClr>
                </a:solidFill>
                <a:latin typeface="Roboto Condensed" charset="0"/>
                <a:ea typeface="Roboto Condensed" charset="0"/>
              </a:rPr>
              <a:t>Allocation &amp; Movement</a:t>
            </a:r>
          </a:p>
          <a:p>
            <a:pPr marL="457200" indent="-457200">
              <a:buFont typeface="+mj-lt"/>
              <a:buAutoNum type="arabicPeriod"/>
            </a:pPr>
            <a:r>
              <a:rPr lang="en-US" sz="2000" dirty="0">
                <a:solidFill>
                  <a:schemeClr val="accent1">
                    <a:lumMod val="50000"/>
                  </a:schemeClr>
                </a:solidFill>
                <a:latin typeface="Roboto Condensed" charset="0"/>
                <a:ea typeface="Roboto Condensed" charset="0"/>
              </a:rPr>
              <a:t>First Level Checking</a:t>
            </a:r>
          </a:p>
          <a:p>
            <a:pPr marL="457200" indent="-457200">
              <a:buFont typeface="+mj-lt"/>
              <a:buAutoNum type="arabicPeriod"/>
            </a:pPr>
            <a:r>
              <a:rPr lang="en-US" sz="2000" dirty="0">
                <a:solidFill>
                  <a:schemeClr val="accent1">
                    <a:lumMod val="50000"/>
                  </a:schemeClr>
                </a:solidFill>
                <a:latin typeface="Roboto Condensed" charset="0"/>
                <a:ea typeface="Roboto Condensed" charset="0"/>
              </a:rPr>
              <a:t>Candidate Setting</a:t>
            </a:r>
          </a:p>
          <a:p>
            <a:pPr marL="457200" indent="-457200">
              <a:buFont typeface="+mj-lt"/>
              <a:buAutoNum type="arabicPeriod"/>
            </a:pPr>
            <a:r>
              <a:rPr lang="en-US" sz="2000" dirty="0">
                <a:solidFill>
                  <a:schemeClr val="accent1">
                    <a:lumMod val="50000"/>
                  </a:schemeClr>
                </a:solidFill>
                <a:latin typeface="Roboto Condensed" charset="0"/>
                <a:ea typeface="Roboto Condensed" charset="0"/>
              </a:rPr>
              <a:t>Randomization</a:t>
            </a:r>
          </a:p>
          <a:p>
            <a:pPr marL="457200" indent="-457200">
              <a:buFont typeface="+mj-lt"/>
              <a:buAutoNum type="arabicPeriod"/>
            </a:pPr>
            <a:r>
              <a:rPr lang="en-US" sz="2000" dirty="0">
                <a:solidFill>
                  <a:schemeClr val="accent1">
                    <a:lumMod val="50000"/>
                  </a:schemeClr>
                </a:solidFill>
                <a:latin typeface="Roboto Condensed" charset="0"/>
                <a:ea typeface="Roboto Condensed" charset="0"/>
              </a:rPr>
              <a:t>Mock Poll</a:t>
            </a:r>
          </a:p>
          <a:p>
            <a:pPr marL="457200" indent="-457200">
              <a:buFont typeface="+mj-lt"/>
              <a:buAutoNum type="arabicPeriod"/>
            </a:pPr>
            <a:r>
              <a:rPr lang="en-US" sz="2000" dirty="0">
                <a:solidFill>
                  <a:schemeClr val="accent1">
                    <a:lumMod val="50000"/>
                  </a:schemeClr>
                </a:solidFill>
                <a:latin typeface="Roboto Condensed" charset="0"/>
                <a:ea typeface="Roboto Condensed" charset="0"/>
              </a:rPr>
              <a:t>Poll Day Checks</a:t>
            </a:r>
          </a:p>
          <a:p>
            <a:pPr marL="457200" indent="-457200">
              <a:buFont typeface="+mj-lt"/>
              <a:buAutoNum type="arabicPeriod"/>
            </a:pPr>
            <a:r>
              <a:rPr lang="en-US" sz="2000" dirty="0">
                <a:solidFill>
                  <a:schemeClr val="accent1">
                    <a:lumMod val="50000"/>
                  </a:schemeClr>
                </a:solidFill>
                <a:latin typeface="Roboto Condensed" charset="0"/>
                <a:ea typeface="Roboto Condensed" charset="0"/>
              </a:rPr>
              <a:t>Poll Closure &amp; Transportation</a:t>
            </a:r>
          </a:p>
          <a:p>
            <a:pPr marL="457200" indent="-457200">
              <a:buFont typeface="+mj-lt"/>
              <a:buAutoNum type="arabicPeriod"/>
            </a:pPr>
            <a:r>
              <a:rPr lang="en-US" sz="2000" dirty="0">
                <a:solidFill>
                  <a:schemeClr val="accent1">
                    <a:lumMod val="50000"/>
                  </a:schemeClr>
                </a:solidFill>
                <a:latin typeface="Roboto Condensed" charset="0"/>
                <a:ea typeface="Roboto Condensed" charset="0"/>
              </a:rPr>
              <a:t>Storage &amp; Security</a:t>
            </a:r>
          </a:p>
          <a:p>
            <a:pPr marL="457200" indent="-457200">
              <a:buFont typeface="+mj-lt"/>
              <a:buAutoNum type="arabicPeriod"/>
            </a:pPr>
            <a:r>
              <a:rPr lang="en-US" sz="2000" dirty="0">
                <a:solidFill>
                  <a:schemeClr val="accent1">
                    <a:lumMod val="50000"/>
                  </a:schemeClr>
                </a:solidFill>
                <a:latin typeface="Roboto Condensed" charset="0"/>
                <a:ea typeface="Roboto Condensed" charset="0"/>
              </a:rPr>
              <a:t>Counting Day Protocol</a:t>
            </a:r>
          </a:p>
          <a:p>
            <a:pPr marL="457200" lvl="1" indent="-457200">
              <a:buFont typeface="+mj-lt"/>
              <a:buAutoNum type="arabicPeriod"/>
            </a:pPr>
            <a:endParaRPr lang="en-US" sz="2000" dirty="0">
              <a:solidFill>
                <a:schemeClr val="accent1">
                  <a:lumMod val="50000"/>
                </a:schemeClr>
              </a:solidFill>
              <a:latin typeface="Roboto Condensed" charset="0"/>
              <a:ea typeface="Roboto Condensed" charset="0"/>
            </a:endParaRPr>
          </a:p>
          <a:p>
            <a:endParaRPr lang="en-IN" sz="2000" dirty="0">
              <a:solidFill>
                <a:schemeClr val="accent1">
                  <a:lumMod val="50000"/>
                </a:schemeClr>
              </a:solidFill>
              <a:latin typeface="Roboto Condensed" charset="0"/>
              <a:ea typeface="Roboto Condensed" charset="0"/>
            </a:endParaRPr>
          </a:p>
        </p:txBody>
      </p:sp>
    </p:spTree>
    <p:extLst>
      <p:ext uri="{BB962C8B-B14F-4D97-AF65-F5344CB8AC3E}">
        <p14:creationId xmlns:p14="http://schemas.microsoft.com/office/powerpoint/2010/main" val="216705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sz="2800" dirty="0"/>
              <a:t>AGENDA</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2</a:t>
            </a:fld>
            <a:endParaRPr lang="en"/>
          </a:p>
        </p:txBody>
      </p:sp>
      <p:pic>
        <p:nvPicPr>
          <p:cNvPr id="1026" name="Picture 2" descr="Image result for objectives"/>
          <p:cNvPicPr>
            <a:picLocks noChangeAspect="1" noChangeArrowheads="1"/>
          </p:cNvPicPr>
          <p:nvPr/>
        </p:nvPicPr>
        <p:blipFill>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5364302" y="1333077"/>
            <a:ext cx="3528178" cy="2894857"/>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Content Placeholder 2"/>
          <p:cNvSpPr txBox="1">
            <a:spLocks/>
          </p:cNvSpPr>
          <p:nvPr/>
        </p:nvSpPr>
        <p:spPr>
          <a:xfrm>
            <a:off x="179512" y="1460772"/>
            <a:ext cx="6624736" cy="3487242"/>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514350" indent="-514350">
              <a:buFont typeface="+mj-lt"/>
              <a:buAutoNum type="arabicPeriod"/>
            </a:pPr>
            <a:r>
              <a:rPr lang="en-IN" sz="2000" b="1" kern="1200" dirty="0">
                <a:solidFill>
                  <a:srgbClr val="263248"/>
                </a:solidFill>
                <a:latin typeface="Roboto Condensed Light"/>
                <a:ea typeface="Roboto Condensed Light"/>
                <a:cs typeface="Roboto Condensed Light"/>
              </a:rPr>
              <a:t>History </a:t>
            </a:r>
          </a:p>
          <a:p>
            <a:pPr marL="514350" indent="-514350">
              <a:buFont typeface="+mj-lt"/>
              <a:buAutoNum type="arabicPeriod"/>
            </a:pPr>
            <a:r>
              <a:rPr lang="en-IN" sz="2000" b="1" kern="1200" dirty="0">
                <a:solidFill>
                  <a:srgbClr val="263248"/>
                </a:solidFill>
                <a:latin typeface="Roboto Condensed Light"/>
                <a:ea typeface="Roboto Condensed Light"/>
                <a:cs typeface="Roboto Condensed Light"/>
              </a:rPr>
              <a:t>Doubts Cast- Glance</a:t>
            </a:r>
          </a:p>
          <a:p>
            <a:pPr marL="514350" indent="-514350">
              <a:buFont typeface="+mj-lt"/>
              <a:buAutoNum type="arabicPeriod"/>
            </a:pPr>
            <a:r>
              <a:rPr lang="en-IN" sz="2000" b="1" kern="1200" dirty="0">
                <a:solidFill>
                  <a:srgbClr val="263248"/>
                </a:solidFill>
                <a:latin typeface="Roboto Condensed Light"/>
                <a:ea typeface="Roboto Condensed Light"/>
                <a:cs typeface="Roboto Condensed Light"/>
              </a:rPr>
              <a:t>Technical Security</a:t>
            </a:r>
          </a:p>
          <a:p>
            <a:pPr marL="514350" indent="-514350">
              <a:buFont typeface="+mj-lt"/>
              <a:buAutoNum type="arabicPeriod"/>
            </a:pPr>
            <a:r>
              <a:rPr lang="en-IN" sz="2000" b="1" kern="1200" dirty="0">
                <a:solidFill>
                  <a:srgbClr val="263248"/>
                </a:solidFill>
                <a:latin typeface="Roboto Condensed Light"/>
                <a:ea typeface="Roboto Condensed Light"/>
                <a:cs typeface="Roboto Condensed Light"/>
              </a:rPr>
              <a:t>Administrative safeguards</a:t>
            </a:r>
          </a:p>
          <a:p>
            <a:pPr marL="514350" indent="-514350">
              <a:buFont typeface="+mj-lt"/>
              <a:buAutoNum type="arabicPeriod"/>
            </a:pPr>
            <a:r>
              <a:rPr lang="en-IN" sz="2000" b="1" kern="1200" dirty="0">
                <a:solidFill>
                  <a:srgbClr val="263248"/>
                </a:solidFill>
                <a:latin typeface="Roboto Condensed Light"/>
                <a:ea typeface="Roboto Condensed Light"/>
                <a:cs typeface="Roboto Condensed Light"/>
              </a:rPr>
              <a:t>VVPAT</a:t>
            </a:r>
          </a:p>
          <a:p>
            <a:pPr marL="514350" indent="-514350">
              <a:buFont typeface="+mj-lt"/>
              <a:buAutoNum type="arabicPeriod"/>
            </a:pPr>
            <a:r>
              <a:rPr lang="en-IN" sz="2000" b="1" kern="1200" dirty="0">
                <a:solidFill>
                  <a:srgbClr val="263248"/>
                </a:solidFill>
                <a:latin typeface="Roboto Condensed Light"/>
                <a:ea typeface="Roboto Condensed Light"/>
                <a:cs typeface="Roboto Condensed Light"/>
              </a:rPr>
              <a:t>Doubts Cast- Explained </a:t>
            </a:r>
          </a:p>
          <a:p>
            <a:pPr marL="514350" indent="-514350">
              <a:buFont typeface="+mj-lt"/>
              <a:buAutoNum type="arabicPeriod"/>
            </a:pPr>
            <a:r>
              <a:rPr lang="en-IN" sz="2000" b="1" kern="1200" dirty="0">
                <a:solidFill>
                  <a:srgbClr val="263248"/>
                </a:solidFill>
                <a:latin typeface="Roboto Condensed Light"/>
                <a:ea typeface="Roboto Condensed Light"/>
                <a:cs typeface="Roboto Condensed Light"/>
              </a:rPr>
              <a:t>Aspersions Vs. Allegations</a:t>
            </a:r>
          </a:p>
          <a:p>
            <a:pPr marL="514350" indent="-514350">
              <a:buFont typeface="+mj-lt"/>
              <a:buAutoNum type="arabicPeriod"/>
            </a:pPr>
            <a:r>
              <a:rPr lang="en-IN" sz="2000" b="1" kern="1200" dirty="0">
                <a:solidFill>
                  <a:srgbClr val="263248"/>
                </a:solidFill>
                <a:latin typeface="Roboto Condensed Light"/>
                <a:ea typeface="Roboto Condensed Light"/>
                <a:cs typeface="Roboto Condensed Light"/>
              </a:rPr>
              <a:t>Technical Expert Committee (TEC)</a:t>
            </a:r>
          </a:p>
          <a:p>
            <a:pPr marL="514350" indent="-514350">
              <a:buFont typeface="+mj-lt"/>
              <a:buAutoNum type="arabicPeriod"/>
            </a:pPr>
            <a:r>
              <a:rPr lang="en-IN" sz="2000" b="1" kern="1200" dirty="0">
                <a:solidFill>
                  <a:srgbClr val="263248"/>
                </a:solidFill>
                <a:latin typeface="Roboto Condensed Light"/>
                <a:ea typeface="Roboto Condensed Light"/>
                <a:cs typeface="Roboto Condensed Light"/>
              </a:rPr>
              <a:t>International Experience </a:t>
            </a:r>
          </a:p>
          <a:p>
            <a:pPr marL="514350" indent="-514350">
              <a:buFont typeface="+mj-lt"/>
              <a:buAutoNum type="arabicPeriod"/>
            </a:pPr>
            <a:r>
              <a:rPr lang="en-IN" sz="2000" b="1" kern="1200" dirty="0">
                <a:solidFill>
                  <a:srgbClr val="263248"/>
                </a:solidFill>
                <a:latin typeface="Roboto Condensed Light"/>
                <a:ea typeface="Roboto Condensed Light"/>
                <a:cs typeface="Roboto Condensed Light"/>
              </a:rPr>
              <a:t>Past Judgements</a:t>
            </a:r>
            <a:br>
              <a:rPr lang="en-IN" sz="2000" b="1" kern="1200" dirty="0">
                <a:solidFill>
                  <a:srgbClr val="263248"/>
                </a:solidFill>
                <a:latin typeface="Roboto Condensed Light"/>
                <a:ea typeface="Roboto Condensed Light"/>
                <a:cs typeface="Roboto Condensed Light"/>
              </a:rPr>
            </a:br>
            <a:endParaRPr lang="en-IN" sz="2000" b="1" kern="1200" dirty="0">
              <a:solidFill>
                <a:srgbClr val="263248"/>
              </a:solidFill>
              <a:latin typeface="Roboto Condensed Light"/>
              <a:ea typeface="Roboto Condensed Light"/>
              <a:cs typeface="Roboto Condensed Light"/>
            </a:endParaRPr>
          </a:p>
        </p:txBody>
      </p:sp>
    </p:spTree>
    <p:extLst>
      <p:ext uri="{BB962C8B-B14F-4D97-AF65-F5344CB8AC3E}">
        <p14:creationId xmlns:p14="http://schemas.microsoft.com/office/powerpoint/2010/main" val="10544144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1. STAKEHOLDER </a:t>
            </a:r>
            <a:r>
              <a:rPr lang="en-IN" dirty="0" smtClean="0"/>
              <a:t>PARTICIPATION</a:t>
            </a:r>
            <a:endParaRPr lang="en-IN" dirty="0"/>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20</a:t>
            </a:fld>
            <a:endParaRPr lang="en"/>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567" t="16406" r="17569" b="21094"/>
          <a:stretch/>
        </p:blipFill>
        <p:spPr bwMode="auto">
          <a:xfrm>
            <a:off x="6012160" y="1331590"/>
            <a:ext cx="3024336" cy="14561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346" t="17189" r="11640" b="22134"/>
          <a:stretch/>
        </p:blipFill>
        <p:spPr bwMode="auto">
          <a:xfrm>
            <a:off x="6012160" y="2456209"/>
            <a:ext cx="3040108" cy="13396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ctangle 3"/>
          <p:cNvSpPr/>
          <p:nvPr/>
        </p:nvSpPr>
        <p:spPr>
          <a:xfrm>
            <a:off x="107504" y="1359808"/>
            <a:ext cx="5328592" cy="707886"/>
          </a:xfrm>
          <a:prstGeom prst="rect">
            <a:avLst/>
          </a:prstGeom>
        </p:spPr>
        <p:txBody>
          <a:bodyPr wrap="square">
            <a:spAutoFit/>
          </a:bodyPr>
          <a:lstStyle/>
          <a:p>
            <a:pPr algn="just"/>
            <a:r>
              <a:rPr lang="en-US" sz="2000" dirty="0">
                <a:solidFill>
                  <a:srgbClr val="FF9800"/>
                </a:solidFill>
                <a:latin typeface="Roboto Condensed Light"/>
                <a:ea typeface="Roboto Condensed Light"/>
                <a:cs typeface="Roboto Condensed Light"/>
                <a:sym typeface="Roboto Condensed Light"/>
              </a:rPr>
              <a:t>Active Participation of Political-Parties/Candidates in</a:t>
            </a:r>
            <a:r>
              <a:rPr lang="en-US" sz="2000" b="1" dirty="0">
                <a:solidFill>
                  <a:srgbClr val="FF9800"/>
                </a:solidFill>
                <a:latin typeface="Roboto Condensed Light"/>
                <a:ea typeface="Roboto Condensed Light"/>
                <a:cs typeface="Roboto Condensed Light"/>
                <a:sym typeface="Roboto Condensed Light"/>
              </a:rPr>
              <a:t> </a:t>
            </a:r>
            <a:r>
              <a:rPr lang="en-US" sz="2000" b="1" u="sng" dirty="0">
                <a:solidFill>
                  <a:srgbClr val="FF9800"/>
                </a:solidFill>
                <a:latin typeface="Roboto Condensed Light"/>
                <a:ea typeface="Roboto Condensed Light"/>
                <a:cs typeface="Roboto Condensed Light"/>
                <a:sym typeface="Roboto Condensed Light"/>
              </a:rPr>
              <a:t>All Processes</a:t>
            </a:r>
          </a:p>
        </p:txBody>
      </p:sp>
      <p:sp>
        <p:nvSpPr>
          <p:cNvPr id="7" name="Rectangle 6"/>
          <p:cNvSpPr/>
          <p:nvPr/>
        </p:nvSpPr>
        <p:spPr>
          <a:xfrm>
            <a:off x="6660232" y="3795886"/>
            <a:ext cx="1872208" cy="307777"/>
          </a:xfrm>
          <a:prstGeom prst="rect">
            <a:avLst/>
          </a:prstGeom>
        </p:spPr>
        <p:txBody>
          <a:bodyPr wrap="square">
            <a:spAutoFit/>
          </a:bodyPr>
          <a:lstStyle/>
          <a:p>
            <a:pPr algn="just"/>
            <a:r>
              <a:rPr lang="en-US" i="1" dirty="0">
                <a:solidFill>
                  <a:schemeClr val="accent1">
                    <a:lumMod val="50000"/>
                  </a:schemeClr>
                </a:solidFill>
                <a:latin typeface="Roboto Condensed Light"/>
                <a:ea typeface="Roboto Condensed Light"/>
                <a:cs typeface="Roboto Condensed Light"/>
                <a:sym typeface="Roboto Condensed Light"/>
              </a:rPr>
              <a:t>Participation During FLC</a:t>
            </a:r>
            <a:endParaRPr lang="en-US" b="1" i="1" u="sng" dirty="0">
              <a:solidFill>
                <a:schemeClr val="accent1">
                  <a:lumMod val="50000"/>
                </a:schemeClr>
              </a:solidFill>
              <a:latin typeface="Roboto Condensed Light"/>
              <a:ea typeface="Roboto Condensed Light"/>
              <a:cs typeface="Roboto Condensed Light"/>
              <a:sym typeface="Roboto Condensed Light"/>
            </a:endParaRPr>
          </a:p>
        </p:txBody>
      </p:sp>
      <p:cxnSp>
        <p:nvCxnSpPr>
          <p:cNvPr id="36" name="Straight Connector 35"/>
          <p:cNvCxnSpPr/>
          <p:nvPr/>
        </p:nvCxnSpPr>
        <p:spPr>
          <a:xfrm>
            <a:off x="0" y="2931790"/>
            <a:ext cx="2555776" cy="0"/>
          </a:xfrm>
          <a:prstGeom prst="line">
            <a:avLst/>
          </a:prstGeom>
          <a:ln w="6350">
            <a:solidFill>
              <a:schemeClr val="bg1">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3275856" y="2787774"/>
            <a:ext cx="2302286" cy="0"/>
          </a:xfrm>
          <a:prstGeom prst="line">
            <a:avLst/>
          </a:prstGeom>
          <a:ln w="6350">
            <a:solidFill>
              <a:schemeClr val="bg1">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3707904" y="3507854"/>
            <a:ext cx="2302286" cy="0"/>
          </a:xfrm>
          <a:prstGeom prst="line">
            <a:avLst/>
          </a:prstGeom>
          <a:ln w="6350">
            <a:solidFill>
              <a:schemeClr val="bg1">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131840" y="4371950"/>
            <a:ext cx="2664296" cy="0"/>
          </a:xfrm>
          <a:prstGeom prst="line">
            <a:avLst/>
          </a:prstGeom>
          <a:ln w="6350">
            <a:solidFill>
              <a:schemeClr val="bg1">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34542" y="4155926"/>
            <a:ext cx="2302286" cy="0"/>
          </a:xfrm>
          <a:prstGeom prst="line">
            <a:avLst/>
          </a:prstGeom>
          <a:ln w="6350">
            <a:solidFill>
              <a:schemeClr val="bg1">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graphicFrame>
        <p:nvGraphicFramePr>
          <p:cNvPr id="35" name="Diagram 34"/>
          <p:cNvGraphicFramePr/>
          <p:nvPr>
            <p:extLst>
              <p:ext uri="{D42A27DB-BD31-4B8C-83A1-F6EECF244321}">
                <p14:modId xmlns:p14="http://schemas.microsoft.com/office/powerpoint/2010/main" val="1289356921"/>
              </p:ext>
            </p:extLst>
          </p:nvPr>
        </p:nvGraphicFramePr>
        <p:xfrm>
          <a:off x="1331640" y="2139702"/>
          <a:ext cx="3240360" cy="22322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42" name="Shape 479"/>
          <p:cNvGrpSpPr/>
          <p:nvPr/>
        </p:nvGrpSpPr>
        <p:grpSpPr>
          <a:xfrm>
            <a:off x="2555776" y="3075806"/>
            <a:ext cx="134566" cy="336003"/>
            <a:chOff x="3386850" y="2264625"/>
            <a:chExt cx="203950" cy="509250"/>
          </a:xfrm>
        </p:grpSpPr>
        <p:sp>
          <p:nvSpPr>
            <p:cNvPr id="43" name="Shape 480"/>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
          <p:nvSpPr>
            <p:cNvPr id="44" name="Shape 481"/>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grpSp>
      <p:grpSp>
        <p:nvGrpSpPr>
          <p:cNvPr id="45" name="Shape 485"/>
          <p:cNvGrpSpPr/>
          <p:nvPr/>
        </p:nvGrpSpPr>
        <p:grpSpPr>
          <a:xfrm>
            <a:off x="2771800" y="2887036"/>
            <a:ext cx="114442" cy="332786"/>
            <a:chOff x="4076175" y="2267050"/>
            <a:chExt cx="173450" cy="504375"/>
          </a:xfrm>
        </p:grpSpPr>
        <p:sp>
          <p:nvSpPr>
            <p:cNvPr id="46" name="Shape 486"/>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
          <p:nvSpPr>
            <p:cNvPr id="47" name="Shape 487"/>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grpSp>
      <p:grpSp>
        <p:nvGrpSpPr>
          <p:cNvPr id="48" name="Shape 485"/>
          <p:cNvGrpSpPr/>
          <p:nvPr/>
        </p:nvGrpSpPr>
        <p:grpSpPr>
          <a:xfrm>
            <a:off x="2945390" y="3031052"/>
            <a:ext cx="114442" cy="332786"/>
            <a:chOff x="4076175" y="2267050"/>
            <a:chExt cx="173450" cy="504375"/>
          </a:xfrm>
        </p:grpSpPr>
        <p:sp>
          <p:nvSpPr>
            <p:cNvPr id="49" name="Shape 486"/>
            <p:cNvSpPr/>
            <p:nvPr/>
          </p:nvSpPr>
          <p:spPr>
            <a:xfrm>
              <a:off x="4122600" y="2267050"/>
              <a:ext cx="80600" cy="91625"/>
            </a:xfrm>
            <a:custGeom>
              <a:avLst/>
              <a:gdLst/>
              <a:ahLst/>
              <a:cxnLst/>
              <a:rect l="0" t="0" r="0" b="0"/>
              <a:pathLst>
                <a:path w="3224" h="3665" extrusionOk="0">
                  <a:moveTo>
                    <a:pt x="1441" y="1"/>
                  </a:moveTo>
                  <a:lnTo>
                    <a:pt x="1295" y="25"/>
                  </a:lnTo>
                  <a:lnTo>
                    <a:pt x="1124" y="74"/>
                  </a:lnTo>
                  <a:lnTo>
                    <a:pt x="977" y="123"/>
                  </a:lnTo>
                  <a:lnTo>
                    <a:pt x="855" y="172"/>
                  </a:lnTo>
                  <a:lnTo>
                    <a:pt x="708" y="245"/>
                  </a:lnTo>
                  <a:lnTo>
                    <a:pt x="586" y="343"/>
                  </a:lnTo>
                  <a:lnTo>
                    <a:pt x="464" y="441"/>
                  </a:lnTo>
                  <a:lnTo>
                    <a:pt x="366" y="563"/>
                  </a:lnTo>
                  <a:lnTo>
                    <a:pt x="269" y="685"/>
                  </a:lnTo>
                  <a:lnTo>
                    <a:pt x="195" y="831"/>
                  </a:lnTo>
                  <a:lnTo>
                    <a:pt x="122" y="978"/>
                  </a:lnTo>
                  <a:lnTo>
                    <a:pt x="73" y="1124"/>
                  </a:lnTo>
                  <a:lnTo>
                    <a:pt x="25" y="1295"/>
                  </a:lnTo>
                  <a:lnTo>
                    <a:pt x="0" y="1466"/>
                  </a:lnTo>
                  <a:lnTo>
                    <a:pt x="0" y="1662"/>
                  </a:lnTo>
                  <a:lnTo>
                    <a:pt x="0" y="1833"/>
                  </a:lnTo>
                  <a:lnTo>
                    <a:pt x="25" y="2028"/>
                  </a:lnTo>
                  <a:lnTo>
                    <a:pt x="73" y="2223"/>
                  </a:lnTo>
                  <a:lnTo>
                    <a:pt x="122" y="2394"/>
                  </a:lnTo>
                  <a:lnTo>
                    <a:pt x="195" y="2565"/>
                  </a:lnTo>
                  <a:lnTo>
                    <a:pt x="269" y="2736"/>
                  </a:lnTo>
                  <a:lnTo>
                    <a:pt x="366" y="2883"/>
                  </a:lnTo>
                  <a:lnTo>
                    <a:pt x="464" y="3029"/>
                  </a:lnTo>
                  <a:lnTo>
                    <a:pt x="586" y="3176"/>
                  </a:lnTo>
                  <a:lnTo>
                    <a:pt x="708" y="3298"/>
                  </a:lnTo>
                  <a:lnTo>
                    <a:pt x="855" y="3396"/>
                  </a:lnTo>
                  <a:lnTo>
                    <a:pt x="977" y="3493"/>
                  </a:lnTo>
                  <a:lnTo>
                    <a:pt x="1124" y="3567"/>
                  </a:lnTo>
                  <a:lnTo>
                    <a:pt x="1295" y="3616"/>
                  </a:lnTo>
                  <a:lnTo>
                    <a:pt x="1441" y="3640"/>
                  </a:lnTo>
                  <a:lnTo>
                    <a:pt x="1612" y="3664"/>
                  </a:lnTo>
                  <a:lnTo>
                    <a:pt x="1783" y="3640"/>
                  </a:lnTo>
                  <a:lnTo>
                    <a:pt x="1930" y="3616"/>
                  </a:lnTo>
                  <a:lnTo>
                    <a:pt x="2100" y="3567"/>
                  </a:lnTo>
                  <a:lnTo>
                    <a:pt x="2247" y="3493"/>
                  </a:lnTo>
                  <a:lnTo>
                    <a:pt x="2369" y="3396"/>
                  </a:lnTo>
                  <a:lnTo>
                    <a:pt x="2516" y="3298"/>
                  </a:lnTo>
                  <a:lnTo>
                    <a:pt x="2638" y="3176"/>
                  </a:lnTo>
                  <a:lnTo>
                    <a:pt x="2760" y="3029"/>
                  </a:lnTo>
                  <a:lnTo>
                    <a:pt x="2858" y="2883"/>
                  </a:lnTo>
                  <a:lnTo>
                    <a:pt x="2955" y="2736"/>
                  </a:lnTo>
                  <a:lnTo>
                    <a:pt x="3029" y="2565"/>
                  </a:lnTo>
                  <a:lnTo>
                    <a:pt x="3102" y="2394"/>
                  </a:lnTo>
                  <a:lnTo>
                    <a:pt x="3151" y="2223"/>
                  </a:lnTo>
                  <a:lnTo>
                    <a:pt x="3200" y="2028"/>
                  </a:lnTo>
                  <a:lnTo>
                    <a:pt x="3224" y="1833"/>
                  </a:lnTo>
                  <a:lnTo>
                    <a:pt x="3224" y="1662"/>
                  </a:lnTo>
                  <a:lnTo>
                    <a:pt x="3224" y="1466"/>
                  </a:lnTo>
                  <a:lnTo>
                    <a:pt x="3200" y="1295"/>
                  </a:lnTo>
                  <a:lnTo>
                    <a:pt x="3151" y="1124"/>
                  </a:lnTo>
                  <a:lnTo>
                    <a:pt x="3102" y="978"/>
                  </a:lnTo>
                  <a:lnTo>
                    <a:pt x="3029" y="831"/>
                  </a:lnTo>
                  <a:lnTo>
                    <a:pt x="2955" y="685"/>
                  </a:lnTo>
                  <a:lnTo>
                    <a:pt x="2858" y="563"/>
                  </a:lnTo>
                  <a:lnTo>
                    <a:pt x="2760" y="441"/>
                  </a:lnTo>
                  <a:lnTo>
                    <a:pt x="2638" y="343"/>
                  </a:lnTo>
                  <a:lnTo>
                    <a:pt x="2516" y="245"/>
                  </a:lnTo>
                  <a:lnTo>
                    <a:pt x="2369" y="172"/>
                  </a:lnTo>
                  <a:lnTo>
                    <a:pt x="2247" y="123"/>
                  </a:lnTo>
                  <a:lnTo>
                    <a:pt x="2100" y="74"/>
                  </a:lnTo>
                  <a:lnTo>
                    <a:pt x="1930" y="25"/>
                  </a:lnTo>
                  <a:lnTo>
                    <a:pt x="1783" y="1"/>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
          <p:nvSpPr>
            <p:cNvPr id="50" name="Shape 487"/>
            <p:cNvSpPr/>
            <p:nvPr/>
          </p:nvSpPr>
          <p:spPr>
            <a:xfrm>
              <a:off x="4076175" y="2370250"/>
              <a:ext cx="173450" cy="401175"/>
            </a:xfrm>
            <a:custGeom>
              <a:avLst/>
              <a:gdLst/>
              <a:ahLst/>
              <a:cxnLst/>
              <a:rect l="0" t="0" r="0" b="0"/>
              <a:pathLst>
                <a:path w="6938" h="16047" extrusionOk="0">
                  <a:moveTo>
                    <a:pt x="2736" y="0"/>
                  </a:moveTo>
                  <a:lnTo>
                    <a:pt x="2541" y="49"/>
                  </a:lnTo>
                  <a:lnTo>
                    <a:pt x="2346" y="123"/>
                  </a:lnTo>
                  <a:lnTo>
                    <a:pt x="2175" y="196"/>
                  </a:lnTo>
                  <a:lnTo>
                    <a:pt x="2028" y="293"/>
                  </a:lnTo>
                  <a:lnTo>
                    <a:pt x="1711" y="489"/>
                  </a:lnTo>
                  <a:lnTo>
                    <a:pt x="1442" y="758"/>
                  </a:lnTo>
                  <a:lnTo>
                    <a:pt x="1173" y="1075"/>
                  </a:lnTo>
                  <a:lnTo>
                    <a:pt x="953" y="1417"/>
                  </a:lnTo>
                  <a:lnTo>
                    <a:pt x="758" y="1808"/>
                  </a:lnTo>
                  <a:lnTo>
                    <a:pt x="587" y="2223"/>
                  </a:lnTo>
                  <a:lnTo>
                    <a:pt x="441" y="2711"/>
                  </a:lnTo>
                  <a:lnTo>
                    <a:pt x="318" y="3200"/>
                  </a:lnTo>
                  <a:lnTo>
                    <a:pt x="221" y="3737"/>
                  </a:lnTo>
                  <a:lnTo>
                    <a:pt x="147" y="4323"/>
                  </a:lnTo>
                  <a:lnTo>
                    <a:pt x="74" y="4909"/>
                  </a:lnTo>
                  <a:lnTo>
                    <a:pt x="25" y="5544"/>
                  </a:lnTo>
                  <a:lnTo>
                    <a:pt x="1" y="6204"/>
                  </a:lnTo>
                  <a:lnTo>
                    <a:pt x="1" y="6888"/>
                  </a:lnTo>
                  <a:lnTo>
                    <a:pt x="25" y="7034"/>
                  </a:lnTo>
                  <a:lnTo>
                    <a:pt x="50" y="7181"/>
                  </a:lnTo>
                  <a:lnTo>
                    <a:pt x="99" y="7327"/>
                  </a:lnTo>
                  <a:lnTo>
                    <a:pt x="172" y="7425"/>
                  </a:lnTo>
                  <a:lnTo>
                    <a:pt x="245" y="7523"/>
                  </a:lnTo>
                  <a:lnTo>
                    <a:pt x="318" y="7596"/>
                  </a:lnTo>
                  <a:lnTo>
                    <a:pt x="416" y="7645"/>
                  </a:lnTo>
                  <a:lnTo>
                    <a:pt x="636" y="7645"/>
                  </a:lnTo>
                  <a:lnTo>
                    <a:pt x="734" y="7596"/>
                  </a:lnTo>
                  <a:lnTo>
                    <a:pt x="807" y="7523"/>
                  </a:lnTo>
                  <a:lnTo>
                    <a:pt x="880" y="7425"/>
                  </a:lnTo>
                  <a:lnTo>
                    <a:pt x="929" y="7327"/>
                  </a:lnTo>
                  <a:lnTo>
                    <a:pt x="953" y="7181"/>
                  </a:lnTo>
                  <a:lnTo>
                    <a:pt x="978" y="6888"/>
                  </a:lnTo>
                  <a:lnTo>
                    <a:pt x="1002" y="6521"/>
                  </a:lnTo>
                  <a:lnTo>
                    <a:pt x="1027" y="6106"/>
                  </a:lnTo>
                  <a:lnTo>
                    <a:pt x="1149" y="5105"/>
                  </a:lnTo>
                  <a:lnTo>
                    <a:pt x="1295" y="4103"/>
                  </a:lnTo>
                  <a:lnTo>
                    <a:pt x="1369" y="3664"/>
                  </a:lnTo>
                  <a:lnTo>
                    <a:pt x="1466" y="3298"/>
                  </a:lnTo>
                  <a:lnTo>
                    <a:pt x="1417" y="3102"/>
                  </a:lnTo>
                  <a:lnTo>
                    <a:pt x="1393" y="2907"/>
                  </a:lnTo>
                  <a:lnTo>
                    <a:pt x="1393" y="2711"/>
                  </a:lnTo>
                  <a:lnTo>
                    <a:pt x="1417" y="2540"/>
                  </a:lnTo>
                  <a:lnTo>
                    <a:pt x="1442" y="2394"/>
                  </a:lnTo>
                  <a:lnTo>
                    <a:pt x="1515" y="2247"/>
                  </a:lnTo>
                  <a:lnTo>
                    <a:pt x="1588" y="2125"/>
                  </a:lnTo>
                  <a:lnTo>
                    <a:pt x="1662" y="2052"/>
                  </a:lnTo>
                  <a:lnTo>
                    <a:pt x="1588" y="2150"/>
                  </a:lnTo>
                  <a:lnTo>
                    <a:pt x="1540" y="2296"/>
                  </a:lnTo>
                  <a:lnTo>
                    <a:pt x="1491" y="2492"/>
                  </a:lnTo>
                  <a:lnTo>
                    <a:pt x="1491" y="2687"/>
                  </a:lnTo>
                  <a:lnTo>
                    <a:pt x="1515" y="2882"/>
                  </a:lnTo>
                  <a:lnTo>
                    <a:pt x="1564" y="3078"/>
                  </a:lnTo>
                  <a:lnTo>
                    <a:pt x="1613" y="3175"/>
                  </a:lnTo>
                  <a:lnTo>
                    <a:pt x="1686" y="3273"/>
                  </a:lnTo>
                  <a:lnTo>
                    <a:pt x="1759" y="3346"/>
                  </a:lnTo>
                  <a:lnTo>
                    <a:pt x="1857" y="3420"/>
                  </a:lnTo>
                  <a:lnTo>
                    <a:pt x="1906" y="3786"/>
                  </a:lnTo>
                  <a:lnTo>
                    <a:pt x="1930" y="3981"/>
                  </a:lnTo>
                  <a:lnTo>
                    <a:pt x="1955" y="4201"/>
                  </a:lnTo>
                  <a:lnTo>
                    <a:pt x="1930" y="4445"/>
                  </a:lnTo>
                  <a:lnTo>
                    <a:pt x="1906" y="4738"/>
                  </a:lnTo>
                  <a:lnTo>
                    <a:pt x="1833" y="5032"/>
                  </a:lnTo>
                  <a:lnTo>
                    <a:pt x="1711" y="5398"/>
                  </a:lnTo>
                  <a:lnTo>
                    <a:pt x="1515" y="5911"/>
                  </a:lnTo>
                  <a:lnTo>
                    <a:pt x="1369" y="6399"/>
                  </a:lnTo>
                  <a:lnTo>
                    <a:pt x="1271" y="6839"/>
                  </a:lnTo>
                  <a:lnTo>
                    <a:pt x="1222" y="7230"/>
                  </a:lnTo>
                  <a:lnTo>
                    <a:pt x="1173" y="7620"/>
                  </a:lnTo>
                  <a:lnTo>
                    <a:pt x="1173" y="8011"/>
                  </a:lnTo>
                  <a:lnTo>
                    <a:pt x="1198" y="8817"/>
                  </a:lnTo>
                  <a:lnTo>
                    <a:pt x="1247" y="9989"/>
                  </a:lnTo>
                  <a:lnTo>
                    <a:pt x="1295" y="11162"/>
                  </a:lnTo>
                  <a:lnTo>
                    <a:pt x="1320" y="13238"/>
                  </a:lnTo>
                  <a:lnTo>
                    <a:pt x="1344" y="14728"/>
                  </a:lnTo>
                  <a:lnTo>
                    <a:pt x="1344" y="15314"/>
                  </a:lnTo>
                  <a:lnTo>
                    <a:pt x="1369" y="15533"/>
                  </a:lnTo>
                  <a:lnTo>
                    <a:pt x="1417" y="15704"/>
                  </a:lnTo>
                  <a:lnTo>
                    <a:pt x="1491" y="15827"/>
                  </a:lnTo>
                  <a:lnTo>
                    <a:pt x="1588" y="15924"/>
                  </a:lnTo>
                  <a:lnTo>
                    <a:pt x="1662" y="15998"/>
                  </a:lnTo>
                  <a:lnTo>
                    <a:pt x="1735" y="16022"/>
                  </a:lnTo>
                  <a:lnTo>
                    <a:pt x="1833" y="16046"/>
                  </a:lnTo>
                  <a:lnTo>
                    <a:pt x="1955" y="16046"/>
                  </a:lnTo>
                  <a:lnTo>
                    <a:pt x="2077" y="15998"/>
                  </a:lnTo>
                  <a:lnTo>
                    <a:pt x="2175" y="15949"/>
                  </a:lnTo>
                  <a:lnTo>
                    <a:pt x="2248" y="15875"/>
                  </a:lnTo>
                  <a:lnTo>
                    <a:pt x="2321" y="15802"/>
                  </a:lnTo>
                  <a:lnTo>
                    <a:pt x="2394" y="15680"/>
                  </a:lnTo>
                  <a:lnTo>
                    <a:pt x="2419" y="15533"/>
                  </a:lnTo>
                  <a:lnTo>
                    <a:pt x="2468" y="15387"/>
                  </a:lnTo>
                  <a:lnTo>
                    <a:pt x="3152" y="8548"/>
                  </a:lnTo>
                  <a:lnTo>
                    <a:pt x="3152" y="8451"/>
                  </a:lnTo>
                  <a:lnTo>
                    <a:pt x="3200" y="8280"/>
                  </a:lnTo>
                  <a:lnTo>
                    <a:pt x="3249" y="8182"/>
                  </a:lnTo>
                  <a:lnTo>
                    <a:pt x="3298" y="8084"/>
                  </a:lnTo>
                  <a:lnTo>
                    <a:pt x="3371" y="8011"/>
                  </a:lnTo>
                  <a:lnTo>
                    <a:pt x="3469" y="7987"/>
                  </a:lnTo>
                  <a:lnTo>
                    <a:pt x="3567" y="8011"/>
                  </a:lnTo>
                  <a:lnTo>
                    <a:pt x="3640" y="8084"/>
                  </a:lnTo>
                  <a:lnTo>
                    <a:pt x="3689" y="8182"/>
                  </a:lnTo>
                  <a:lnTo>
                    <a:pt x="3738" y="8280"/>
                  </a:lnTo>
                  <a:lnTo>
                    <a:pt x="3787" y="8451"/>
                  </a:lnTo>
                  <a:lnTo>
                    <a:pt x="3787" y="8548"/>
                  </a:lnTo>
                  <a:lnTo>
                    <a:pt x="4470" y="15387"/>
                  </a:lnTo>
                  <a:lnTo>
                    <a:pt x="4519" y="15533"/>
                  </a:lnTo>
                  <a:lnTo>
                    <a:pt x="4544" y="15680"/>
                  </a:lnTo>
                  <a:lnTo>
                    <a:pt x="4617" y="15802"/>
                  </a:lnTo>
                  <a:lnTo>
                    <a:pt x="4690" y="15875"/>
                  </a:lnTo>
                  <a:lnTo>
                    <a:pt x="4763" y="15949"/>
                  </a:lnTo>
                  <a:lnTo>
                    <a:pt x="4861" y="15998"/>
                  </a:lnTo>
                  <a:lnTo>
                    <a:pt x="4983" y="16046"/>
                  </a:lnTo>
                  <a:lnTo>
                    <a:pt x="5105" y="16046"/>
                  </a:lnTo>
                  <a:lnTo>
                    <a:pt x="5203" y="16022"/>
                  </a:lnTo>
                  <a:lnTo>
                    <a:pt x="5276" y="15998"/>
                  </a:lnTo>
                  <a:lnTo>
                    <a:pt x="5350" y="15924"/>
                  </a:lnTo>
                  <a:lnTo>
                    <a:pt x="5447" y="15827"/>
                  </a:lnTo>
                  <a:lnTo>
                    <a:pt x="5521" y="15704"/>
                  </a:lnTo>
                  <a:lnTo>
                    <a:pt x="5569" y="15533"/>
                  </a:lnTo>
                  <a:lnTo>
                    <a:pt x="5594" y="15314"/>
                  </a:lnTo>
                  <a:lnTo>
                    <a:pt x="5594" y="14728"/>
                  </a:lnTo>
                  <a:lnTo>
                    <a:pt x="5618" y="13238"/>
                  </a:lnTo>
                  <a:lnTo>
                    <a:pt x="5643" y="11162"/>
                  </a:lnTo>
                  <a:lnTo>
                    <a:pt x="5692" y="9989"/>
                  </a:lnTo>
                  <a:lnTo>
                    <a:pt x="5740" y="8817"/>
                  </a:lnTo>
                  <a:lnTo>
                    <a:pt x="5765" y="8011"/>
                  </a:lnTo>
                  <a:lnTo>
                    <a:pt x="5765" y="7620"/>
                  </a:lnTo>
                  <a:lnTo>
                    <a:pt x="5716" y="7230"/>
                  </a:lnTo>
                  <a:lnTo>
                    <a:pt x="5667" y="6839"/>
                  </a:lnTo>
                  <a:lnTo>
                    <a:pt x="5569" y="6399"/>
                  </a:lnTo>
                  <a:lnTo>
                    <a:pt x="5423" y="5911"/>
                  </a:lnTo>
                  <a:lnTo>
                    <a:pt x="5227" y="5398"/>
                  </a:lnTo>
                  <a:lnTo>
                    <a:pt x="5105" y="5032"/>
                  </a:lnTo>
                  <a:lnTo>
                    <a:pt x="5032" y="4738"/>
                  </a:lnTo>
                  <a:lnTo>
                    <a:pt x="5008" y="4445"/>
                  </a:lnTo>
                  <a:lnTo>
                    <a:pt x="4983" y="4201"/>
                  </a:lnTo>
                  <a:lnTo>
                    <a:pt x="5008" y="3981"/>
                  </a:lnTo>
                  <a:lnTo>
                    <a:pt x="5032" y="3786"/>
                  </a:lnTo>
                  <a:lnTo>
                    <a:pt x="5081" y="3420"/>
                  </a:lnTo>
                  <a:lnTo>
                    <a:pt x="5179" y="3346"/>
                  </a:lnTo>
                  <a:lnTo>
                    <a:pt x="5252" y="3273"/>
                  </a:lnTo>
                  <a:lnTo>
                    <a:pt x="5325" y="3175"/>
                  </a:lnTo>
                  <a:lnTo>
                    <a:pt x="5374" y="3078"/>
                  </a:lnTo>
                  <a:lnTo>
                    <a:pt x="5423" y="2882"/>
                  </a:lnTo>
                  <a:lnTo>
                    <a:pt x="5447" y="2687"/>
                  </a:lnTo>
                  <a:lnTo>
                    <a:pt x="5447" y="2492"/>
                  </a:lnTo>
                  <a:lnTo>
                    <a:pt x="5398" y="2296"/>
                  </a:lnTo>
                  <a:lnTo>
                    <a:pt x="5350" y="2150"/>
                  </a:lnTo>
                  <a:lnTo>
                    <a:pt x="5276" y="2052"/>
                  </a:lnTo>
                  <a:lnTo>
                    <a:pt x="5350" y="2125"/>
                  </a:lnTo>
                  <a:lnTo>
                    <a:pt x="5423" y="2247"/>
                  </a:lnTo>
                  <a:lnTo>
                    <a:pt x="5496" y="2394"/>
                  </a:lnTo>
                  <a:lnTo>
                    <a:pt x="5521" y="2540"/>
                  </a:lnTo>
                  <a:lnTo>
                    <a:pt x="5545" y="2711"/>
                  </a:lnTo>
                  <a:lnTo>
                    <a:pt x="5545" y="2907"/>
                  </a:lnTo>
                  <a:lnTo>
                    <a:pt x="5521" y="3102"/>
                  </a:lnTo>
                  <a:lnTo>
                    <a:pt x="5472" y="3298"/>
                  </a:lnTo>
                  <a:lnTo>
                    <a:pt x="5569" y="3664"/>
                  </a:lnTo>
                  <a:lnTo>
                    <a:pt x="5643" y="4103"/>
                  </a:lnTo>
                  <a:lnTo>
                    <a:pt x="5789" y="5105"/>
                  </a:lnTo>
                  <a:lnTo>
                    <a:pt x="5911" y="6106"/>
                  </a:lnTo>
                  <a:lnTo>
                    <a:pt x="5936" y="6521"/>
                  </a:lnTo>
                  <a:lnTo>
                    <a:pt x="5960" y="6888"/>
                  </a:lnTo>
                  <a:lnTo>
                    <a:pt x="5985" y="7181"/>
                  </a:lnTo>
                  <a:lnTo>
                    <a:pt x="6009" y="7327"/>
                  </a:lnTo>
                  <a:lnTo>
                    <a:pt x="6058" y="7425"/>
                  </a:lnTo>
                  <a:lnTo>
                    <a:pt x="6131" y="7523"/>
                  </a:lnTo>
                  <a:lnTo>
                    <a:pt x="6204" y="7596"/>
                  </a:lnTo>
                  <a:lnTo>
                    <a:pt x="6302" y="7645"/>
                  </a:lnTo>
                  <a:lnTo>
                    <a:pt x="6522" y="7645"/>
                  </a:lnTo>
                  <a:lnTo>
                    <a:pt x="6620" y="7596"/>
                  </a:lnTo>
                  <a:lnTo>
                    <a:pt x="6693" y="7523"/>
                  </a:lnTo>
                  <a:lnTo>
                    <a:pt x="6766" y="7425"/>
                  </a:lnTo>
                  <a:lnTo>
                    <a:pt x="6839" y="7327"/>
                  </a:lnTo>
                  <a:lnTo>
                    <a:pt x="6888" y="7181"/>
                  </a:lnTo>
                  <a:lnTo>
                    <a:pt x="6913" y="7034"/>
                  </a:lnTo>
                  <a:lnTo>
                    <a:pt x="6937" y="6888"/>
                  </a:lnTo>
                  <a:lnTo>
                    <a:pt x="6937" y="6204"/>
                  </a:lnTo>
                  <a:lnTo>
                    <a:pt x="6913" y="5544"/>
                  </a:lnTo>
                  <a:lnTo>
                    <a:pt x="6864" y="4909"/>
                  </a:lnTo>
                  <a:lnTo>
                    <a:pt x="6791" y="4323"/>
                  </a:lnTo>
                  <a:lnTo>
                    <a:pt x="6717" y="3737"/>
                  </a:lnTo>
                  <a:lnTo>
                    <a:pt x="6620" y="3200"/>
                  </a:lnTo>
                  <a:lnTo>
                    <a:pt x="6497" y="2711"/>
                  </a:lnTo>
                  <a:lnTo>
                    <a:pt x="6351" y="2223"/>
                  </a:lnTo>
                  <a:lnTo>
                    <a:pt x="6180" y="1808"/>
                  </a:lnTo>
                  <a:lnTo>
                    <a:pt x="5985" y="1417"/>
                  </a:lnTo>
                  <a:lnTo>
                    <a:pt x="5765" y="1075"/>
                  </a:lnTo>
                  <a:lnTo>
                    <a:pt x="5496" y="758"/>
                  </a:lnTo>
                  <a:lnTo>
                    <a:pt x="5227" y="489"/>
                  </a:lnTo>
                  <a:lnTo>
                    <a:pt x="4910" y="293"/>
                  </a:lnTo>
                  <a:lnTo>
                    <a:pt x="4763" y="196"/>
                  </a:lnTo>
                  <a:lnTo>
                    <a:pt x="4592" y="123"/>
                  </a:lnTo>
                  <a:lnTo>
                    <a:pt x="4397" y="49"/>
                  </a:lnTo>
                  <a:lnTo>
                    <a:pt x="4202" y="0"/>
                  </a:lnTo>
                  <a:lnTo>
                    <a:pt x="4031" y="98"/>
                  </a:lnTo>
                  <a:lnTo>
                    <a:pt x="3860" y="147"/>
                  </a:lnTo>
                  <a:lnTo>
                    <a:pt x="3664" y="196"/>
                  </a:lnTo>
                  <a:lnTo>
                    <a:pt x="3469" y="220"/>
                  </a:lnTo>
                  <a:lnTo>
                    <a:pt x="3274" y="196"/>
                  </a:lnTo>
                  <a:lnTo>
                    <a:pt x="3078" y="147"/>
                  </a:lnTo>
                  <a:lnTo>
                    <a:pt x="2907" y="98"/>
                  </a:lnTo>
                  <a:lnTo>
                    <a:pt x="2736"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grpSp>
      <p:grpSp>
        <p:nvGrpSpPr>
          <p:cNvPr id="54" name="Shape 479"/>
          <p:cNvGrpSpPr/>
          <p:nvPr/>
        </p:nvGrpSpPr>
        <p:grpSpPr>
          <a:xfrm>
            <a:off x="2771800" y="3228206"/>
            <a:ext cx="134566" cy="336003"/>
            <a:chOff x="3386850" y="2264625"/>
            <a:chExt cx="203950" cy="509250"/>
          </a:xfrm>
        </p:grpSpPr>
        <p:sp>
          <p:nvSpPr>
            <p:cNvPr id="55" name="Shape 480"/>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
          <p:nvSpPr>
            <p:cNvPr id="56" name="Shape 481"/>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grpSp>
      <p:grpSp>
        <p:nvGrpSpPr>
          <p:cNvPr id="57" name="Shape 479"/>
          <p:cNvGrpSpPr/>
          <p:nvPr/>
        </p:nvGrpSpPr>
        <p:grpSpPr>
          <a:xfrm>
            <a:off x="2411760" y="3027835"/>
            <a:ext cx="134566" cy="336003"/>
            <a:chOff x="3386850" y="2264625"/>
            <a:chExt cx="203950" cy="509250"/>
          </a:xfrm>
        </p:grpSpPr>
        <p:sp>
          <p:nvSpPr>
            <p:cNvPr id="58" name="Shape 480"/>
            <p:cNvSpPr/>
            <p:nvPr/>
          </p:nvSpPr>
          <p:spPr>
            <a:xfrm>
              <a:off x="3386850" y="2370850"/>
              <a:ext cx="203950" cy="403025"/>
            </a:xfrm>
            <a:custGeom>
              <a:avLst/>
              <a:gdLst/>
              <a:ahLst/>
              <a:cxnLst/>
              <a:rect l="0" t="0" r="0" b="0"/>
              <a:pathLst>
                <a:path w="8158" h="16121" extrusionOk="0">
                  <a:moveTo>
                    <a:pt x="3249" y="1"/>
                  </a:moveTo>
                  <a:lnTo>
                    <a:pt x="3004" y="50"/>
                  </a:lnTo>
                  <a:lnTo>
                    <a:pt x="2785" y="99"/>
                  </a:lnTo>
                  <a:lnTo>
                    <a:pt x="2565" y="172"/>
                  </a:lnTo>
                  <a:lnTo>
                    <a:pt x="2369" y="269"/>
                  </a:lnTo>
                  <a:lnTo>
                    <a:pt x="2174" y="367"/>
                  </a:lnTo>
                  <a:lnTo>
                    <a:pt x="1979" y="465"/>
                  </a:lnTo>
                  <a:lnTo>
                    <a:pt x="1808" y="587"/>
                  </a:lnTo>
                  <a:lnTo>
                    <a:pt x="1637" y="734"/>
                  </a:lnTo>
                  <a:lnTo>
                    <a:pt x="1490" y="880"/>
                  </a:lnTo>
                  <a:lnTo>
                    <a:pt x="1344" y="1027"/>
                  </a:lnTo>
                  <a:lnTo>
                    <a:pt x="1075" y="1369"/>
                  </a:lnTo>
                  <a:lnTo>
                    <a:pt x="855" y="1784"/>
                  </a:lnTo>
                  <a:lnTo>
                    <a:pt x="660" y="2199"/>
                  </a:lnTo>
                  <a:lnTo>
                    <a:pt x="489" y="2687"/>
                  </a:lnTo>
                  <a:lnTo>
                    <a:pt x="342" y="3176"/>
                  </a:lnTo>
                  <a:lnTo>
                    <a:pt x="245" y="3738"/>
                  </a:lnTo>
                  <a:lnTo>
                    <a:pt x="147" y="4299"/>
                  </a:lnTo>
                  <a:lnTo>
                    <a:pt x="74" y="4910"/>
                  </a:lnTo>
                  <a:lnTo>
                    <a:pt x="49" y="5545"/>
                  </a:lnTo>
                  <a:lnTo>
                    <a:pt x="25" y="6204"/>
                  </a:lnTo>
                  <a:lnTo>
                    <a:pt x="0" y="6888"/>
                  </a:lnTo>
                  <a:lnTo>
                    <a:pt x="25" y="7035"/>
                  </a:lnTo>
                  <a:lnTo>
                    <a:pt x="49" y="7181"/>
                  </a:lnTo>
                  <a:lnTo>
                    <a:pt x="98" y="7328"/>
                  </a:lnTo>
                  <a:lnTo>
                    <a:pt x="171" y="7425"/>
                  </a:lnTo>
                  <a:lnTo>
                    <a:pt x="269" y="7523"/>
                  </a:lnTo>
                  <a:lnTo>
                    <a:pt x="391" y="7596"/>
                  </a:lnTo>
                  <a:lnTo>
                    <a:pt x="513" y="7645"/>
                  </a:lnTo>
                  <a:lnTo>
                    <a:pt x="660" y="7670"/>
                  </a:lnTo>
                  <a:lnTo>
                    <a:pt x="806" y="7645"/>
                  </a:lnTo>
                  <a:lnTo>
                    <a:pt x="928" y="7596"/>
                  </a:lnTo>
                  <a:lnTo>
                    <a:pt x="1051" y="7523"/>
                  </a:lnTo>
                  <a:lnTo>
                    <a:pt x="1148" y="7425"/>
                  </a:lnTo>
                  <a:lnTo>
                    <a:pt x="1222" y="7328"/>
                  </a:lnTo>
                  <a:lnTo>
                    <a:pt x="1270" y="7181"/>
                  </a:lnTo>
                  <a:lnTo>
                    <a:pt x="1295" y="7035"/>
                  </a:lnTo>
                  <a:lnTo>
                    <a:pt x="1319" y="6888"/>
                  </a:lnTo>
                  <a:lnTo>
                    <a:pt x="1344" y="6278"/>
                  </a:lnTo>
                  <a:lnTo>
                    <a:pt x="1417" y="5569"/>
                  </a:lnTo>
                  <a:lnTo>
                    <a:pt x="1515" y="4861"/>
                  </a:lnTo>
                  <a:lnTo>
                    <a:pt x="1637" y="4153"/>
                  </a:lnTo>
                  <a:lnTo>
                    <a:pt x="1759" y="3542"/>
                  </a:lnTo>
                  <a:lnTo>
                    <a:pt x="1881" y="3029"/>
                  </a:lnTo>
                  <a:lnTo>
                    <a:pt x="2003" y="2687"/>
                  </a:lnTo>
                  <a:lnTo>
                    <a:pt x="2052" y="2614"/>
                  </a:lnTo>
                  <a:lnTo>
                    <a:pt x="2101" y="2590"/>
                  </a:lnTo>
                  <a:lnTo>
                    <a:pt x="2101" y="2639"/>
                  </a:lnTo>
                  <a:lnTo>
                    <a:pt x="2125" y="2736"/>
                  </a:lnTo>
                  <a:lnTo>
                    <a:pt x="2125" y="3151"/>
                  </a:lnTo>
                  <a:lnTo>
                    <a:pt x="2076" y="4568"/>
                  </a:lnTo>
                  <a:lnTo>
                    <a:pt x="1954" y="6595"/>
                  </a:lnTo>
                  <a:lnTo>
                    <a:pt x="1832" y="8866"/>
                  </a:lnTo>
                  <a:lnTo>
                    <a:pt x="1539" y="13165"/>
                  </a:lnTo>
                  <a:lnTo>
                    <a:pt x="1392" y="15119"/>
                  </a:lnTo>
                  <a:lnTo>
                    <a:pt x="1392" y="15290"/>
                  </a:lnTo>
                  <a:lnTo>
                    <a:pt x="1417" y="15461"/>
                  </a:lnTo>
                  <a:lnTo>
                    <a:pt x="1466" y="15607"/>
                  </a:lnTo>
                  <a:lnTo>
                    <a:pt x="1563" y="15754"/>
                  </a:lnTo>
                  <a:lnTo>
                    <a:pt x="1661" y="15900"/>
                  </a:lnTo>
                  <a:lnTo>
                    <a:pt x="1783" y="15998"/>
                  </a:lnTo>
                  <a:lnTo>
                    <a:pt x="1930" y="16071"/>
                  </a:lnTo>
                  <a:lnTo>
                    <a:pt x="2101" y="16120"/>
                  </a:lnTo>
                  <a:lnTo>
                    <a:pt x="2394" y="16120"/>
                  </a:lnTo>
                  <a:lnTo>
                    <a:pt x="2516" y="16071"/>
                  </a:lnTo>
                  <a:lnTo>
                    <a:pt x="2662" y="15998"/>
                  </a:lnTo>
                  <a:lnTo>
                    <a:pt x="2785" y="15925"/>
                  </a:lnTo>
                  <a:lnTo>
                    <a:pt x="2882" y="15803"/>
                  </a:lnTo>
                  <a:lnTo>
                    <a:pt x="2956" y="15680"/>
                  </a:lnTo>
                  <a:lnTo>
                    <a:pt x="3029" y="15534"/>
                  </a:lnTo>
                  <a:lnTo>
                    <a:pt x="3053" y="15387"/>
                  </a:lnTo>
                  <a:lnTo>
                    <a:pt x="3713" y="8549"/>
                  </a:lnTo>
                  <a:lnTo>
                    <a:pt x="3737" y="8476"/>
                  </a:lnTo>
                  <a:lnTo>
                    <a:pt x="3786" y="8354"/>
                  </a:lnTo>
                  <a:lnTo>
                    <a:pt x="3835" y="8305"/>
                  </a:lnTo>
                  <a:lnTo>
                    <a:pt x="3884" y="8231"/>
                  </a:lnTo>
                  <a:lnTo>
                    <a:pt x="3981" y="8207"/>
                  </a:lnTo>
                  <a:lnTo>
                    <a:pt x="4079" y="8183"/>
                  </a:lnTo>
                  <a:lnTo>
                    <a:pt x="4177" y="8207"/>
                  </a:lnTo>
                  <a:lnTo>
                    <a:pt x="4274" y="8231"/>
                  </a:lnTo>
                  <a:lnTo>
                    <a:pt x="4323" y="8305"/>
                  </a:lnTo>
                  <a:lnTo>
                    <a:pt x="4372" y="8354"/>
                  </a:lnTo>
                  <a:lnTo>
                    <a:pt x="4421" y="8476"/>
                  </a:lnTo>
                  <a:lnTo>
                    <a:pt x="4445" y="8549"/>
                  </a:lnTo>
                  <a:lnTo>
                    <a:pt x="5105" y="15387"/>
                  </a:lnTo>
                  <a:lnTo>
                    <a:pt x="5129" y="15534"/>
                  </a:lnTo>
                  <a:lnTo>
                    <a:pt x="5202" y="15680"/>
                  </a:lnTo>
                  <a:lnTo>
                    <a:pt x="5276" y="15803"/>
                  </a:lnTo>
                  <a:lnTo>
                    <a:pt x="5373" y="15925"/>
                  </a:lnTo>
                  <a:lnTo>
                    <a:pt x="5496" y="15998"/>
                  </a:lnTo>
                  <a:lnTo>
                    <a:pt x="5642" y="16071"/>
                  </a:lnTo>
                  <a:lnTo>
                    <a:pt x="5764" y="16120"/>
                  </a:lnTo>
                  <a:lnTo>
                    <a:pt x="6057" y="16120"/>
                  </a:lnTo>
                  <a:lnTo>
                    <a:pt x="6228" y="16071"/>
                  </a:lnTo>
                  <a:lnTo>
                    <a:pt x="6375" y="15998"/>
                  </a:lnTo>
                  <a:lnTo>
                    <a:pt x="6497" y="15900"/>
                  </a:lnTo>
                  <a:lnTo>
                    <a:pt x="6595" y="15754"/>
                  </a:lnTo>
                  <a:lnTo>
                    <a:pt x="6692" y="15607"/>
                  </a:lnTo>
                  <a:lnTo>
                    <a:pt x="6741" y="15461"/>
                  </a:lnTo>
                  <a:lnTo>
                    <a:pt x="6766" y="15290"/>
                  </a:lnTo>
                  <a:lnTo>
                    <a:pt x="6766" y="15119"/>
                  </a:lnTo>
                  <a:lnTo>
                    <a:pt x="6619" y="13165"/>
                  </a:lnTo>
                  <a:lnTo>
                    <a:pt x="6350" y="8915"/>
                  </a:lnTo>
                  <a:lnTo>
                    <a:pt x="6204" y="6619"/>
                  </a:lnTo>
                  <a:lnTo>
                    <a:pt x="6106" y="4617"/>
                  </a:lnTo>
                  <a:lnTo>
                    <a:pt x="6057" y="3176"/>
                  </a:lnTo>
                  <a:lnTo>
                    <a:pt x="6057" y="2761"/>
                  </a:lnTo>
                  <a:lnTo>
                    <a:pt x="6057" y="2590"/>
                  </a:lnTo>
                  <a:lnTo>
                    <a:pt x="6106" y="2590"/>
                  </a:lnTo>
                  <a:lnTo>
                    <a:pt x="6155" y="2687"/>
                  </a:lnTo>
                  <a:lnTo>
                    <a:pt x="6253" y="3005"/>
                  </a:lnTo>
                  <a:lnTo>
                    <a:pt x="6399" y="3493"/>
                  </a:lnTo>
                  <a:lnTo>
                    <a:pt x="6521" y="4128"/>
                  </a:lnTo>
                  <a:lnTo>
                    <a:pt x="6643" y="4837"/>
                  </a:lnTo>
                  <a:lnTo>
                    <a:pt x="6741" y="5569"/>
                  </a:lnTo>
                  <a:lnTo>
                    <a:pt x="6814" y="6278"/>
                  </a:lnTo>
                  <a:lnTo>
                    <a:pt x="6839" y="6888"/>
                  </a:lnTo>
                  <a:lnTo>
                    <a:pt x="6863" y="7035"/>
                  </a:lnTo>
                  <a:lnTo>
                    <a:pt x="6888" y="7181"/>
                  </a:lnTo>
                  <a:lnTo>
                    <a:pt x="6936" y="7328"/>
                  </a:lnTo>
                  <a:lnTo>
                    <a:pt x="7010" y="7425"/>
                  </a:lnTo>
                  <a:lnTo>
                    <a:pt x="7107" y="7523"/>
                  </a:lnTo>
                  <a:lnTo>
                    <a:pt x="7230" y="7596"/>
                  </a:lnTo>
                  <a:lnTo>
                    <a:pt x="7352" y="7645"/>
                  </a:lnTo>
                  <a:lnTo>
                    <a:pt x="7498" y="7670"/>
                  </a:lnTo>
                  <a:lnTo>
                    <a:pt x="7645" y="7645"/>
                  </a:lnTo>
                  <a:lnTo>
                    <a:pt x="7767" y="7596"/>
                  </a:lnTo>
                  <a:lnTo>
                    <a:pt x="7889" y="7523"/>
                  </a:lnTo>
                  <a:lnTo>
                    <a:pt x="7987" y="7425"/>
                  </a:lnTo>
                  <a:lnTo>
                    <a:pt x="8060" y="7328"/>
                  </a:lnTo>
                  <a:lnTo>
                    <a:pt x="8109" y="7181"/>
                  </a:lnTo>
                  <a:lnTo>
                    <a:pt x="8133" y="7035"/>
                  </a:lnTo>
                  <a:lnTo>
                    <a:pt x="8158" y="6888"/>
                  </a:lnTo>
                  <a:lnTo>
                    <a:pt x="8133" y="5520"/>
                  </a:lnTo>
                  <a:lnTo>
                    <a:pt x="8109" y="4885"/>
                  </a:lnTo>
                  <a:lnTo>
                    <a:pt x="8060" y="4299"/>
                  </a:lnTo>
                  <a:lnTo>
                    <a:pt x="7987" y="3713"/>
                  </a:lnTo>
                  <a:lnTo>
                    <a:pt x="7889" y="3176"/>
                  </a:lnTo>
                  <a:lnTo>
                    <a:pt x="7767" y="2663"/>
                  </a:lnTo>
                  <a:lnTo>
                    <a:pt x="7620" y="2174"/>
                  </a:lnTo>
                  <a:lnTo>
                    <a:pt x="7425" y="1759"/>
                  </a:lnTo>
                  <a:lnTo>
                    <a:pt x="7205" y="1369"/>
                  </a:lnTo>
                  <a:lnTo>
                    <a:pt x="7083" y="1173"/>
                  </a:lnTo>
                  <a:lnTo>
                    <a:pt x="6936" y="1002"/>
                  </a:lnTo>
                  <a:lnTo>
                    <a:pt x="6790" y="856"/>
                  </a:lnTo>
                  <a:lnTo>
                    <a:pt x="6643" y="709"/>
                  </a:lnTo>
                  <a:lnTo>
                    <a:pt x="6472" y="563"/>
                  </a:lnTo>
                  <a:lnTo>
                    <a:pt x="6277" y="440"/>
                  </a:lnTo>
                  <a:lnTo>
                    <a:pt x="6082" y="343"/>
                  </a:lnTo>
                  <a:lnTo>
                    <a:pt x="5886" y="245"/>
                  </a:lnTo>
                  <a:lnTo>
                    <a:pt x="5666" y="172"/>
                  </a:lnTo>
                  <a:lnTo>
                    <a:pt x="5422" y="99"/>
                  </a:lnTo>
                  <a:lnTo>
                    <a:pt x="5178" y="50"/>
                  </a:lnTo>
                  <a:lnTo>
                    <a:pt x="4909" y="1"/>
                  </a:lnTo>
                  <a:lnTo>
                    <a:pt x="4714" y="74"/>
                  </a:lnTo>
                  <a:lnTo>
                    <a:pt x="4519" y="147"/>
                  </a:lnTo>
                  <a:lnTo>
                    <a:pt x="4299" y="196"/>
                  </a:lnTo>
                  <a:lnTo>
                    <a:pt x="3859" y="196"/>
                  </a:lnTo>
                  <a:lnTo>
                    <a:pt x="3664" y="147"/>
                  </a:lnTo>
                  <a:lnTo>
                    <a:pt x="3444" y="99"/>
                  </a:lnTo>
                  <a:lnTo>
                    <a:pt x="3249" y="1"/>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sp>
          <p:nvSpPr>
            <p:cNvPr id="59" name="Shape 481"/>
            <p:cNvSpPr/>
            <p:nvPr/>
          </p:nvSpPr>
          <p:spPr>
            <a:xfrm>
              <a:off x="3446075" y="2264625"/>
              <a:ext cx="85500" cy="94050"/>
            </a:xfrm>
            <a:custGeom>
              <a:avLst/>
              <a:gdLst/>
              <a:ahLst/>
              <a:cxnLst/>
              <a:rect l="0" t="0" r="0" b="0"/>
              <a:pathLst>
                <a:path w="3420" h="3762" extrusionOk="0">
                  <a:moveTo>
                    <a:pt x="1539" y="0"/>
                  </a:moveTo>
                  <a:lnTo>
                    <a:pt x="1368" y="25"/>
                  </a:lnTo>
                  <a:lnTo>
                    <a:pt x="1197" y="49"/>
                  </a:lnTo>
                  <a:lnTo>
                    <a:pt x="1051" y="122"/>
                  </a:lnTo>
                  <a:lnTo>
                    <a:pt x="904" y="171"/>
                  </a:lnTo>
                  <a:lnTo>
                    <a:pt x="757" y="269"/>
                  </a:lnTo>
                  <a:lnTo>
                    <a:pt x="611" y="342"/>
                  </a:lnTo>
                  <a:lnTo>
                    <a:pt x="489" y="464"/>
                  </a:lnTo>
                  <a:lnTo>
                    <a:pt x="391" y="586"/>
                  </a:lnTo>
                  <a:lnTo>
                    <a:pt x="293" y="708"/>
                  </a:lnTo>
                  <a:lnTo>
                    <a:pt x="196" y="855"/>
                  </a:lnTo>
                  <a:lnTo>
                    <a:pt x="122" y="1002"/>
                  </a:lnTo>
                  <a:lnTo>
                    <a:pt x="74" y="1148"/>
                  </a:lnTo>
                  <a:lnTo>
                    <a:pt x="25" y="1319"/>
                  </a:lnTo>
                  <a:lnTo>
                    <a:pt x="0" y="1514"/>
                  </a:lnTo>
                  <a:lnTo>
                    <a:pt x="0" y="1710"/>
                  </a:lnTo>
                  <a:lnTo>
                    <a:pt x="0" y="1905"/>
                  </a:lnTo>
                  <a:lnTo>
                    <a:pt x="25" y="2101"/>
                  </a:lnTo>
                  <a:lnTo>
                    <a:pt x="74" y="2272"/>
                  </a:lnTo>
                  <a:lnTo>
                    <a:pt x="122" y="2467"/>
                  </a:lnTo>
                  <a:lnTo>
                    <a:pt x="196" y="2638"/>
                  </a:lnTo>
                  <a:lnTo>
                    <a:pt x="293" y="2809"/>
                  </a:lnTo>
                  <a:lnTo>
                    <a:pt x="391" y="2980"/>
                  </a:lnTo>
                  <a:lnTo>
                    <a:pt x="489" y="3126"/>
                  </a:lnTo>
                  <a:lnTo>
                    <a:pt x="611" y="3273"/>
                  </a:lnTo>
                  <a:lnTo>
                    <a:pt x="757" y="3395"/>
                  </a:lnTo>
                  <a:lnTo>
                    <a:pt x="904" y="3493"/>
                  </a:lnTo>
                  <a:lnTo>
                    <a:pt x="1051" y="3590"/>
                  </a:lnTo>
                  <a:lnTo>
                    <a:pt x="1197" y="3664"/>
                  </a:lnTo>
                  <a:lnTo>
                    <a:pt x="1368" y="3713"/>
                  </a:lnTo>
                  <a:lnTo>
                    <a:pt x="1539" y="3761"/>
                  </a:lnTo>
                  <a:lnTo>
                    <a:pt x="1881" y="3761"/>
                  </a:lnTo>
                  <a:lnTo>
                    <a:pt x="2052" y="3713"/>
                  </a:lnTo>
                  <a:lnTo>
                    <a:pt x="2223" y="3664"/>
                  </a:lnTo>
                  <a:lnTo>
                    <a:pt x="2369" y="3590"/>
                  </a:lnTo>
                  <a:lnTo>
                    <a:pt x="2516" y="3493"/>
                  </a:lnTo>
                  <a:lnTo>
                    <a:pt x="2662" y="3395"/>
                  </a:lnTo>
                  <a:lnTo>
                    <a:pt x="2809" y="3273"/>
                  </a:lnTo>
                  <a:lnTo>
                    <a:pt x="2931" y="3126"/>
                  </a:lnTo>
                  <a:lnTo>
                    <a:pt x="3029" y="2980"/>
                  </a:lnTo>
                  <a:lnTo>
                    <a:pt x="3127" y="2809"/>
                  </a:lnTo>
                  <a:lnTo>
                    <a:pt x="3224" y="2638"/>
                  </a:lnTo>
                  <a:lnTo>
                    <a:pt x="3297" y="2467"/>
                  </a:lnTo>
                  <a:lnTo>
                    <a:pt x="3346" y="2272"/>
                  </a:lnTo>
                  <a:lnTo>
                    <a:pt x="3395" y="2101"/>
                  </a:lnTo>
                  <a:lnTo>
                    <a:pt x="3420" y="1905"/>
                  </a:lnTo>
                  <a:lnTo>
                    <a:pt x="3420" y="1710"/>
                  </a:lnTo>
                  <a:lnTo>
                    <a:pt x="3420" y="1514"/>
                  </a:lnTo>
                  <a:lnTo>
                    <a:pt x="3395" y="1319"/>
                  </a:lnTo>
                  <a:lnTo>
                    <a:pt x="3346" y="1148"/>
                  </a:lnTo>
                  <a:lnTo>
                    <a:pt x="3297" y="1002"/>
                  </a:lnTo>
                  <a:lnTo>
                    <a:pt x="3224" y="855"/>
                  </a:lnTo>
                  <a:lnTo>
                    <a:pt x="3127" y="708"/>
                  </a:lnTo>
                  <a:lnTo>
                    <a:pt x="3029" y="586"/>
                  </a:lnTo>
                  <a:lnTo>
                    <a:pt x="2931" y="464"/>
                  </a:lnTo>
                  <a:lnTo>
                    <a:pt x="2809" y="342"/>
                  </a:lnTo>
                  <a:lnTo>
                    <a:pt x="2662" y="269"/>
                  </a:lnTo>
                  <a:lnTo>
                    <a:pt x="2516" y="171"/>
                  </a:lnTo>
                  <a:lnTo>
                    <a:pt x="2369" y="122"/>
                  </a:lnTo>
                  <a:lnTo>
                    <a:pt x="2223" y="49"/>
                  </a:lnTo>
                  <a:lnTo>
                    <a:pt x="2052" y="25"/>
                  </a:lnTo>
                  <a:lnTo>
                    <a:pt x="1881" y="0"/>
                  </a:lnTo>
                  <a:close/>
                </a:path>
              </a:pathLst>
            </a:custGeom>
            <a:solidFill>
              <a:srgbClr val="FFFFFF"/>
            </a:solidFill>
            <a:ln>
              <a:noFill/>
            </a:ln>
          </p:spPr>
          <p:txBody>
            <a:bodyPr lIns="91425" tIns="91425" rIns="91425" bIns="91425" anchor="ctr" anchorCtr="0">
              <a:noAutofit/>
            </a:bodyPr>
            <a:lstStyle/>
            <a:p>
              <a:pPr lvl="0">
                <a:spcBef>
                  <a:spcPts val="0"/>
                </a:spcBef>
                <a:buNone/>
              </a:pPr>
              <a:endParaRPr/>
            </a:p>
          </p:txBody>
        </p:sp>
      </p:grpSp>
      <p:sp>
        <p:nvSpPr>
          <p:cNvPr id="60" name="TextBox 59"/>
          <p:cNvSpPr txBox="1"/>
          <p:nvPr/>
        </p:nvSpPr>
        <p:spPr>
          <a:xfrm>
            <a:off x="-36512" y="2139702"/>
            <a:ext cx="2088232" cy="830997"/>
          </a:xfrm>
          <a:prstGeom prst="rect">
            <a:avLst/>
          </a:prstGeom>
          <a:noFill/>
        </p:spPr>
        <p:txBody>
          <a:bodyPr wrap="square" rtlCol="0">
            <a:spAutoFit/>
          </a:bodyPr>
          <a:lstStyle/>
          <a:p>
            <a:pPr>
              <a:spcBef>
                <a:spcPts val="600"/>
              </a:spcBef>
              <a:defRPr/>
            </a:pPr>
            <a:r>
              <a:rPr lang="en-US" sz="1600" dirty="0">
                <a:solidFill>
                  <a:prstClr val="black"/>
                </a:solidFill>
                <a:latin typeface="Roboto Condensed" charset="0"/>
                <a:ea typeface="Roboto Condensed" charset="0"/>
              </a:rPr>
              <a:t>Opening &amp; Sealing of EVM Warehouses &amp; Strong-rooms</a:t>
            </a:r>
            <a:r>
              <a:rPr lang="en-US" sz="1600" dirty="0">
                <a:cs typeface="Aharoni" pitchFamily="2" charset="-79"/>
              </a:rPr>
              <a:t>. </a:t>
            </a:r>
          </a:p>
        </p:txBody>
      </p:sp>
      <p:sp>
        <p:nvSpPr>
          <p:cNvPr id="62" name="TextBox 61"/>
          <p:cNvSpPr txBox="1"/>
          <p:nvPr/>
        </p:nvSpPr>
        <p:spPr>
          <a:xfrm>
            <a:off x="3712859" y="2211710"/>
            <a:ext cx="2371309" cy="584775"/>
          </a:xfrm>
          <a:prstGeom prst="rect">
            <a:avLst/>
          </a:prstGeom>
          <a:noFill/>
        </p:spPr>
        <p:txBody>
          <a:bodyPr wrap="square" rtlCol="0">
            <a:spAutoFit/>
          </a:bodyPr>
          <a:lstStyle/>
          <a:p>
            <a:pPr>
              <a:spcBef>
                <a:spcPts val="600"/>
              </a:spcBef>
              <a:defRPr/>
            </a:pPr>
            <a:r>
              <a:rPr lang="en-IN" sz="1600" dirty="0">
                <a:solidFill>
                  <a:prstClr val="black"/>
                </a:solidFill>
                <a:latin typeface="Roboto Condensed" charset="0"/>
                <a:ea typeface="Roboto Condensed" charset="0"/>
              </a:rPr>
              <a:t>First Level Check (FLC) &amp; Candidate Setting</a:t>
            </a:r>
            <a:r>
              <a:rPr lang="en-US" sz="1600" dirty="0">
                <a:cs typeface="Aharoni" pitchFamily="2" charset="-79"/>
              </a:rPr>
              <a:t>. </a:t>
            </a:r>
          </a:p>
        </p:txBody>
      </p:sp>
      <p:sp>
        <p:nvSpPr>
          <p:cNvPr id="63" name="TextBox 62"/>
          <p:cNvSpPr txBox="1"/>
          <p:nvPr/>
        </p:nvSpPr>
        <p:spPr>
          <a:xfrm>
            <a:off x="3856875" y="2923079"/>
            <a:ext cx="2139513" cy="830997"/>
          </a:xfrm>
          <a:prstGeom prst="rect">
            <a:avLst/>
          </a:prstGeom>
          <a:noFill/>
        </p:spPr>
        <p:txBody>
          <a:bodyPr wrap="square" rtlCol="0">
            <a:spAutoFit/>
          </a:bodyPr>
          <a:lstStyle/>
          <a:p>
            <a:pPr>
              <a:spcBef>
                <a:spcPts val="600"/>
              </a:spcBef>
              <a:defRPr/>
            </a:pPr>
            <a:r>
              <a:rPr lang="en-IN" sz="1600" dirty="0">
                <a:solidFill>
                  <a:prstClr val="black"/>
                </a:solidFill>
                <a:latin typeface="Roboto Condensed" charset="0"/>
                <a:ea typeface="Roboto Condensed" charset="0"/>
              </a:rPr>
              <a:t>List of EVMs after first &amp; second randomization</a:t>
            </a:r>
          </a:p>
        </p:txBody>
      </p:sp>
      <p:sp>
        <p:nvSpPr>
          <p:cNvPr id="64" name="TextBox 63"/>
          <p:cNvSpPr txBox="1"/>
          <p:nvPr/>
        </p:nvSpPr>
        <p:spPr>
          <a:xfrm>
            <a:off x="3440599" y="3867150"/>
            <a:ext cx="2555789" cy="830997"/>
          </a:xfrm>
          <a:prstGeom prst="rect">
            <a:avLst/>
          </a:prstGeom>
          <a:noFill/>
        </p:spPr>
        <p:txBody>
          <a:bodyPr wrap="square" rtlCol="0">
            <a:spAutoFit/>
          </a:bodyPr>
          <a:lstStyle/>
          <a:p>
            <a:pPr>
              <a:spcBef>
                <a:spcPts val="600"/>
              </a:spcBef>
              <a:defRPr/>
            </a:pPr>
            <a:r>
              <a:rPr lang="en-IN" sz="1600" dirty="0">
                <a:solidFill>
                  <a:prstClr val="black"/>
                </a:solidFill>
                <a:latin typeface="Roboto Condensed" charset="0"/>
                <a:ea typeface="Roboto Condensed" charset="0"/>
              </a:rPr>
              <a:t>Sign on Paper Seals on BUs and CUs after all important processes</a:t>
            </a:r>
          </a:p>
        </p:txBody>
      </p:sp>
      <p:sp>
        <p:nvSpPr>
          <p:cNvPr id="67" name="TextBox 66"/>
          <p:cNvSpPr txBox="1"/>
          <p:nvPr/>
        </p:nvSpPr>
        <p:spPr>
          <a:xfrm>
            <a:off x="35496" y="3147814"/>
            <a:ext cx="2139513" cy="830997"/>
          </a:xfrm>
          <a:prstGeom prst="rect">
            <a:avLst/>
          </a:prstGeom>
          <a:noFill/>
        </p:spPr>
        <p:txBody>
          <a:bodyPr wrap="square" rtlCol="0">
            <a:spAutoFit/>
          </a:bodyPr>
          <a:lstStyle/>
          <a:p>
            <a:pPr>
              <a:spcBef>
                <a:spcPts val="600"/>
              </a:spcBef>
              <a:defRPr/>
            </a:pPr>
            <a:r>
              <a:rPr lang="en-IN" sz="1600" dirty="0">
                <a:solidFill>
                  <a:prstClr val="black"/>
                </a:solidFill>
                <a:latin typeface="Roboto Condensed" charset="0"/>
                <a:ea typeface="Roboto Condensed" charset="0"/>
              </a:rPr>
              <a:t>Conduct mock poll and receive mock poll results</a:t>
            </a:r>
          </a:p>
        </p:txBody>
      </p:sp>
    </p:spTree>
    <p:extLst>
      <p:ext uri="{BB962C8B-B14F-4D97-AF65-F5344CB8AC3E}">
        <p14:creationId xmlns:p14="http://schemas.microsoft.com/office/powerpoint/2010/main" val="9285674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IN" dirty="0"/>
              <a:t>2. ALLOCATION &amp; MOVEMENT</a:t>
            </a:r>
          </a:p>
        </p:txBody>
      </p:sp>
      <p:sp>
        <p:nvSpPr>
          <p:cNvPr id="3" name="Slide Number Placeholder 2"/>
          <p:cNvSpPr>
            <a:spLocks noGrp="1"/>
          </p:cNvSpPr>
          <p:nvPr>
            <p:ph type="sldNum" idx="12"/>
          </p:nvPr>
        </p:nvSpPr>
        <p:spPr/>
        <p:txBody>
          <a:bodyPr/>
          <a:lstStyle/>
          <a:p>
            <a:pPr lvl="0" algn="r">
              <a:spcBef>
                <a:spcPts val="0"/>
              </a:spcBef>
              <a:buNone/>
            </a:pPr>
            <a:fld id="{00000000-1234-1234-1234-123412341234}" type="slidenum">
              <a:rPr lang="en" smtClean="0"/>
              <a:pPr lvl="0" algn="r">
                <a:spcBef>
                  <a:spcPts val="0"/>
                </a:spcBef>
                <a:buNone/>
              </a:pPr>
              <a:t>21</a:t>
            </a:fld>
            <a:endParaRPr lang="en" dirty="0"/>
          </a:p>
        </p:txBody>
      </p:sp>
      <p:pic>
        <p:nvPicPr>
          <p:cNvPr id="2050" name="Picture 2" descr="Image result for electronic voting machine transport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78764"/>
            <a:ext cx="3678211" cy="2446154"/>
          </a:xfrm>
          <a:prstGeom prst="rect">
            <a:avLst/>
          </a:prstGeom>
          <a:noFill/>
          <a:extLst>
            <a:ext uri="{909E8E84-426E-40dd-AFC4-6F175D3DCCD1}">
              <a14:hiddenFill xmlns:a14="http://schemas.microsoft.com/office/drawing/2010/main" xmlns="">
                <a:solidFill>
                  <a:srgbClr val="FFFFFF"/>
                </a:solidFill>
              </a14:hiddenFill>
            </a:ext>
          </a:extLst>
        </p:spPr>
      </p:pic>
      <p:cxnSp>
        <p:nvCxnSpPr>
          <p:cNvPr id="5" name="Straight Connector 4"/>
          <p:cNvCxnSpPr/>
          <p:nvPr/>
        </p:nvCxnSpPr>
        <p:spPr>
          <a:xfrm flipV="1">
            <a:off x="4067944" y="818219"/>
            <a:ext cx="0" cy="4273811"/>
          </a:xfrm>
          <a:prstGeom prst="line">
            <a:avLst/>
          </a:prstGeom>
          <a:ln w="6350">
            <a:solidFill>
              <a:schemeClr val="bg1">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07504" y="1379552"/>
            <a:ext cx="3312368" cy="400110"/>
          </a:xfrm>
          <a:prstGeom prst="rect">
            <a:avLst/>
          </a:prstGeom>
          <a:noFill/>
        </p:spPr>
        <p:txBody>
          <a:bodyPr wrap="square" rtlCol="0">
            <a:spAutoFit/>
          </a:bodyPr>
          <a:lstStyle/>
          <a:p>
            <a:r>
              <a:rPr lang="en-IN" sz="2000" b="1" dirty="0">
                <a:solidFill>
                  <a:srgbClr val="FFC000"/>
                </a:solidFill>
                <a:latin typeface="Roboto Condensed"/>
                <a:ea typeface="Roboto Condensed"/>
                <a:cs typeface="Roboto Condensed"/>
                <a:sym typeface="Roboto Condensed"/>
              </a:rPr>
              <a:t>Planned Allocation </a:t>
            </a:r>
          </a:p>
        </p:txBody>
      </p:sp>
      <p:sp>
        <p:nvSpPr>
          <p:cNvPr id="10" name="TextBox 9"/>
          <p:cNvSpPr txBox="1"/>
          <p:nvPr/>
        </p:nvSpPr>
        <p:spPr>
          <a:xfrm>
            <a:off x="5436096" y="1203598"/>
            <a:ext cx="3312368" cy="400110"/>
          </a:xfrm>
          <a:prstGeom prst="rect">
            <a:avLst/>
          </a:prstGeom>
          <a:noFill/>
        </p:spPr>
        <p:txBody>
          <a:bodyPr wrap="square" rtlCol="0">
            <a:spAutoFit/>
          </a:bodyPr>
          <a:lstStyle/>
          <a:p>
            <a:r>
              <a:rPr lang="en-IN" sz="2000" b="1" dirty="0">
                <a:solidFill>
                  <a:srgbClr val="FFC000"/>
                </a:solidFill>
                <a:latin typeface="Roboto Condensed"/>
                <a:ea typeface="Roboto Condensed"/>
                <a:cs typeface="Roboto Condensed"/>
              </a:rPr>
              <a:t>Secured Transportation</a:t>
            </a:r>
          </a:p>
        </p:txBody>
      </p:sp>
      <p:sp>
        <p:nvSpPr>
          <p:cNvPr id="9" name="Pentagon 8"/>
          <p:cNvSpPr/>
          <p:nvPr/>
        </p:nvSpPr>
        <p:spPr>
          <a:xfrm>
            <a:off x="107504" y="1779662"/>
            <a:ext cx="3816424" cy="50405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bg1"/>
                </a:solidFill>
              </a:rPr>
              <a:t>EVMs are allocated to poll going State by the Commission</a:t>
            </a:r>
            <a:endParaRPr lang="en-IN" sz="1600" dirty="0">
              <a:solidFill>
                <a:schemeClr val="bg1"/>
              </a:solidFill>
            </a:endParaRPr>
          </a:p>
        </p:txBody>
      </p:sp>
      <p:sp>
        <p:nvSpPr>
          <p:cNvPr id="14" name="Pentagon 13"/>
          <p:cNvSpPr/>
          <p:nvPr/>
        </p:nvSpPr>
        <p:spPr>
          <a:xfrm>
            <a:off x="107504" y="2859782"/>
            <a:ext cx="3816424" cy="576064"/>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solidFill>
                  <a:schemeClr val="bg1"/>
                </a:solidFill>
              </a:rPr>
              <a:t>Received by DEO who is personally responsible for secured storage</a:t>
            </a:r>
            <a:endParaRPr lang="en-IN" sz="1600" dirty="0">
              <a:solidFill>
                <a:schemeClr val="bg1"/>
              </a:solidFill>
            </a:endParaRPr>
          </a:p>
        </p:txBody>
      </p:sp>
      <p:sp>
        <p:nvSpPr>
          <p:cNvPr id="11" name="Pentagon 10"/>
          <p:cNvSpPr/>
          <p:nvPr/>
        </p:nvSpPr>
        <p:spPr>
          <a:xfrm flipH="1">
            <a:off x="4283968" y="4227934"/>
            <a:ext cx="4176464" cy="72416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EVMs are always transported under 24/7 Police Escort –GPS tracking irrespective of the destination</a:t>
            </a:r>
            <a:endParaRPr lang="en-IN" dirty="0"/>
          </a:p>
        </p:txBody>
      </p:sp>
      <p:sp>
        <p:nvSpPr>
          <p:cNvPr id="12" name="Pentagon 11"/>
          <p:cNvSpPr/>
          <p:nvPr/>
        </p:nvSpPr>
        <p:spPr>
          <a:xfrm>
            <a:off x="107504" y="3939902"/>
            <a:ext cx="3816424" cy="50405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solidFill>
                  <a:schemeClr val="bg1"/>
                </a:solidFill>
              </a:rPr>
              <a:t>EVM Tracking Software for inventory management of all EVMs nationwide.</a:t>
            </a:r>
          </a:p>
        </p:txBody>
      </p:sp>
    </p:spTree>
    <p:extLst>
      <p:ext uri="{BB962C8B-B14F-4D97-AF65-F5344CB8AC3E}">
        <p14:creationId xmlns:p14="http://schemas.microsoft.com/office/powerpoint/2010/main" val="40605609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3. FIRST LEVEL CHECKING (FLC)</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22</a:t>
            </a:fld>
            <a:endParaRPr lang="en"/>
          </a:p>
        </p:txBody>
      </p:sp>
      <p:sp>
        <p:nvSpPr>
          <p:cNvPr id="7" name="TextBox 6"/>
          <p:cNvSpPr txBox="1"/>
          <p:nvPr/>
        </p:nvSpPr>
        <p:spPr>
          <a:xfrm>
            <a:off x="539552" y="1708634"/>
            <a:ext cx="4968552" cy="2554545"/>
          </a:xfrm>
          <a:prstGeom prst="rect">
            <a:avLst/>
          </a:prstGeom>
          <a:noFill/>
        </p:spPr>
        <p:txBody>
          <a:bodyPr wrap="square" rtlCol="0">
            <a:spAutoFit/>
          </a:bodyPr>
          <a:lstStyle/>
          <a:p>
            <a:pPr marL="285750" indent="-285750">
              <a:buFont typeface="Wingdings" pitchFamily="2" charset="2"/>
              <a:buChar char="Ø"/>
            </a:pPr>
            <a:r>
              <a:rPr lang="en-IN" sz="2000" dirty="0">
                <a:latin typeface="Roboto Condensed" charset="0"/>
                <a:ea typeface="Roboto Condensed" charset="0"/>
              </a:rPr>
              <a:t>FLC in the presence of representatives of political parties.</a:t>
            </a:r>
          </a:p>
          <a:p>
            <a:pPr marL="285750" indent="-285750">
              <a:buFont typeface="Wingdings" pitchFamily="2" charset="2"/>
              <a:buChar char="Ø"/>
            </a:pPr>
            <a:r>
              <a:rPr lang="en-US" sz="2000" dirty="0">
                <a:solidFill>
                  <a:prstClr val="black"/>
                </a:solidFill>
                <a:latin typeface="Roboto Condensed" charset="0"/>
                <a:ea typeface="Roboto Condensed" charset="0"/>
              </a:rPr>
              <a:t>Fully sanitized hall under videography and full security</a:t>
            </a:r>
          </a:p>
          <a:p>
            <a:pPr marL="285750" indent="-285750">
              <a:buFont typeface="Wingdings" pitchFamily="2" charset="2"/>
              <a:buChar char="Ø"/>
            </a:pPr>
            <a:r>
              <a:rPr lang="en-IN" sz="2000" dirty="0">
                <a:latin typeface="Roboto Condensed" charset="0"/>
                <a:ea typeface="Roboto Condensed" charset="0"/>
              </a:rPr>
              <a:t>Full functionality and behavioural check is done. </a:t>
            </a:r>
          </a:p>
          <a:p>
            <a:pPr marL="285750" indent="-285750">
              <a:buFont typeface="Wingdings" pitchFamily="2" charset="2"/>
              <a:buChar char="Ø"/>
            </a:pPr>
            <a:r>
              <a:rPr lang="en-US" sz="2000" dirty="0">
                <a:solidFill>
                  <a:prstClr val="black"/>
                </a:solidFill>
                <a:latin typeface="Roboto Condensed" charset="0"/>
                <a:ea typeface="Roboto Condensed" charset="0"/>
              </a:rPr>
              <a:t>Defective EVMs are kept aside and not used in election</a:t>
            </a:r>
            <a:endParaRPr lang="en-IN" sz="2000" dirty="0">
              <a:latin typeface="Roboto Condensed" charset="0"/>
              <a:ea typeface="Roboto Condensed" charset="0"/>
            </a:endParaRPr>
          </a:p>
        </p:txBody>
      </p:sp>
      <p:pic>
        <p:nvPicPr>
          <p:cNvPr id="6" name="Picture 2" descr="C:\Users\ECI-51\Documents\EVM Photos and Videos\FLC\FLC01.jpg"/>
          <p:cNvPicPr>
            <a:picLocks noChangeAspect="1" noChangeArrowheads="1"/>
          </p:cNvPicPr>
          <p:nvPr/>
        </p:nvPicPr>
        <p:blipFill>
          <a:blip r:embed="rId3"/>
          <a:srcRect l="87" r="-54" b="-141"/>
          <a:stretch>
            <a:fillRect/>
          </a:stretch>
        </p:blipFill>
        <p:spPr bwMode="auto">
          <a:xfrm>
            <a:off x="6120679" y="1275606"/>
            <a:ext cx="3059832" cy="1787731"/>
          </a:xfrm>
          <a:prstGeom prst="rect">
            <a:avLst/>
          </a:prstGeom>
          <a:ln>
            <a:noFill/>
          </a:ln>
          <a:effectLst>
            <a:outerShdw blurRad="292100" dist="139700" dir="2700000" algn="tl" rotWithShape="0">
              <a:srgbClr val="333333">
                <a:alpha val="65000"/>
              </a:srgbClr>
            </a:outerShdw>
          </a:effectLst>
        </p:spPr>
      </p:pic>
      <p:pic>
        <p:nvPicPr>
          <p:cNvPr id="8" name="Picture 7" descr="FLC03.jpg"/>
          <p:cNvPicPr>
            <a:picLocks noChangeAspect="1"/>
          </p:cNvPicPr>
          <p:nvPr/>
        </p:nvPicPr>
        <p:blipFill>
          <a:blip r:embed="rId4"/>
          <a:srcRect/>
          <a:stretch>
            <a:fillRect/>
          </a:stretch>
        </p:blipFill>
        <p:spPr>
          <a:xfrm>
            <a:off x="6120680" y="3370875"/>
            <a:ext cx="3059832" cy="17211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29528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3" name="Straight Arrow Connector 112"/>
          <p:cNvCxnSpPr/>
          <p:nvPr/>
        </p:nvCxnSpPr>
        <p:spPr>
          <a:xfrm>
            <a:off x="2874119" y="3363838"/>
            <a:ext cx="0"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0" name="Title 99"/>
          <p:cNvSpPr>
            <a:spLocks noGrp="1"/>
          </p:cNvSpPr>
          <p:nvPr>
            <p:ph type="title"/>
          </p:nvPr>
        </p:nvSpPr>
        <p:spPr/>
        <p:txBody>
          <a:bodyPr/>
          <a:lstStyle/>
          <a:p>
            <a:r>
              <a:rPr lang="en-IN" dirty="0"/>
              <a:t>FLC PROCESS</a:t>
            </a:r>
          </a:p>
        </p:txBody>
      </p:sp>
      <p:sp>
        <p:nvSpPr>
          <p:cNvPr id="102" name="Hexagon 101"/>
          <p:cNvSpPr/>
          <p:nvPr/>
        </p:nvSpPr>
        <p:spPr>
          <a:xfrm>
            <a:off x="611560" y="2679762"/>
            <a:ext cx="1152128" cy="936104"/>
          </a:xfrm>
          <a:prstGeom prst="hexagon">
            <a:avLst/>
          </a:prstGeom>
          <a:ln>
            <a:noFill/>
          </a:ln>
          <a:effectLst>
            <a:outerShdw blurRad="152400" dist="317500" dir="5400000" sx="90000" sy="-19000" rotWithShape="0">
              <a:prstClr val="black">
                <a:alpha val="15000"/>
              </a:prstClr>
            </a:outerShdw>
          </a:effectLst>
          <a:scene3d>
            <a:camera prst="orthographicFront">
              <a:rot lat="19499998" lon="0" rev="0"/>
            </a:camera>
            <a:lightRig rig="balanced" dir="t">
              <a:rot lat="0" lon="0" rev="8700000"/>
            </a:lightRig>
          </a:scene3d>
          <a:sp3d>
            <a:bevelT w="190500" h="381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b="1" dirty="0"/>
              <a:t>1</a:t>
            </a:r>
          </a:p>
        </p:txBody>
      </p:sp>
      <p:cxnSp>
        <p:nvCxnSpPr>
          <p:cNvPr id="119" name="Straight Arrow Connector 118"/>
          <p:cNvCxnSpPr/>
          <p:nvPr/>
        </p:nvCxnSpPr>
        <p:spPr>
          <a:xfrm flipV="1">
            <a:off x="5868144" y="2067694"/>
            <a:ext cx="0"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4" name="Hexagon 103"/>
          <p:cNvSpPr/>
          <p:nvPr/>
        </p:nvSpPr>
        <p:spPr>
          <a:xfrm>
            <a:off x="1547664" y="2283718"/>
            <a:ext cx="1152128" cy="936104"/>
          </a:xfrm>
          <a:prstGeom prst="hexagon">
            <a:avLst/>
          </a:prstGeom>
          <a:ln>
            <a:noFill/>
          </a:ln>
          <a:effectLst>
            <a:outerShdw blurRad="152400" dist="317500" dir="5400000" sx="90000" sy="-19000" rotWithShape="0">
              <a:prstClr val="black">
                <a:alpha val="15000"/>
              </a:prstClr>
            </a:outerShdw>
          </a:effectLst>
          <a:scene3d>
            <a:camera prst="orthographicFront">
              <a:rot lat="19499998" lon="0" rev="0"/>
            </a:camera>
            <a:lightRig rig="balanced" dir="t">
              <a:rot lat="0" lon="0" rev="8700000"/>
            </a:lightRig>
          </a:scene3d>
          <a:sp3d>
            <a:bevelT w="190500" h="381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800" b="1" dirty="0"/>
              <a:t>2</a:t>
            </a:r>
          </a:p>
        </p:txBody>
      </p:sp>
      <p:sp>
        <p:nvSpPr>
          <p:cNvPr id="105" name="Hexagon 104"/>
          <p:cNvSpPr/>
          <p:nvPr/>
        </p:nvSpPr>
        <p:spPr>
          <a:xfrm>
            <a:off x="2483768" y="2571750"/>
            <a:ext cx="1152128" cy="936104"/>
          </a:xfrm>
          <a:prstGeom prst="hexagon">
            <a:avLst/>
          </a:prstGeom>
          <a:ln>
            <a:noFill/>
          </a:ln>
          <a:effectLst>
            <a:outerShdw blurRad="152400" dist="317500" dir="5400000" sx="90000" sy="-19000" rotWithShape="0">
              <a:prstClr val="black">
                <a:alpha val="15000"/>
              </a:prstClr>
            </a:outerShdw>
          </a:effectLst>
          <a:scene3d>
            <a:camera prst="orthographicFront">
              <a:rot lat="19499998" lon="0" rev="0"/>
            </a:camera>
            <a:lightRig rig="balanced" dir="t">
              <a:rot lat="0" lon="0" rev="8700000"/>
            </a:lightRig>
          </a:scene3d>
          <a:sp3d>
            <a:bevelT w="190500" h="381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800" dirty="0"/>
              <a:t>3</a:t>
            </a:r>
          </a:p>
        </p:txBody>
      </p:sp>
      <p:sp>
        <p:nvSpPr>
          <p:cNvPr id="106" name="Hexagon 105"/>
          <p:cNvSpPr/>
          <p:nvPr/>
        </p:nvSpPr>
        <p:spPr>
          <a:xfrm>
            <a:off x="3419872" y="2283718"/>
            <a:ext cx="1152128" cy="936104"/>
          </a:xfrm>
          <a:prstGeom prst="hexagon">
            <a:avLst/>
          </a:prstGeom>
          <a:ln>
            <a:noFill/>
          </a:ln>
          <a:effectLst>
            <a:outerShdw blurRad="152400" dist="317500" dir="5400000" sx="90000" sy="-19000" rotWithShape="0">
              <a:prstClr val="black">
                <a:alpha val="15000"/>
              </a:prstClr>
            </a:outerShdw>
          </a:effectLst>
          <a:scene3d>
            <a:camera prst="orthographicFront">
              <a:rot lat="19499998" lon="0" rev="0"/>
            </a:camera>
            <a:lightRig rig="balanced" dir="t">
              <a:rot lat="0" lon="0" rev="8700000"/>
            </a:lightRig>
          </a:scene3d>
          <a:sp3d>
            <a:bevelT w="190500" h="381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800" dirty="0"/>
              <a:t>4</a:t>
            </a:r>
          </a:p>
        </p:txBody>
      </p:sp>
      <p:cxnSp>
        <p:nvCxnSpPr>
          <p:cNvPr id="120" name="Straight Arrow Connector 119"/>
          <p:cNvCxnSpPr/>
          <p:nvPr/>
        </p:nvCxnSpPr>
        <p:spPr>
          <a:xfrm flipV="1">
            <a:off x="7668344" y="2139702"/>
            <a:ext cx="0"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7" name="Hexagon 106"/>
          <p:cNvSpPr/>
          <p:nvPr/>
        </p:nvSpPr>
        <p:spPr>
          <a:xfrm>
            <a:off x="4355976" y="2679762"/>
            <a:ext cx="1152128" cy="936104"/>
          </a:xfrm>
          <a:prstGeom prst="hexagon">
            <a:avLst/>
          </a:prstGeom>
          <a:ln>
            <a:noFill/>
          </a:ln>
          <a:effectLst>
            <a:outerShdw blurRad="152400" dist="317500" dir="5400000" sx="90000" sy="-19000" rotWithShape="0">
              <a:prstClr val="black">
                <a:alpha val="15000"/>
              </a:prstClr>
            </a:outerShdw>
          </a:effectLst>
          <a:scene3d>
            <a:camera prst="orthographicFront">
              <a:rot lat="19499998" lon="0" rev="0"/>
            </a:camera>
            <a:lightRig rig="balanced" dir="t">
              <a:rot lat="0" lon="0" rev="8700000"/>
            </a:lightRig>
          </a:scene3d>
          <a:sp3d>
            <a:bevelT w="190500" h="381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800" dirty="0"/>
              <a:t>5</a:t>
            </a:r>
          </a:p>
        </p:txBody>
      </p:sp>
      <p:sp>
        <p:nvSpPr>
          <p:cNvPr id="108" name="Hexagon 107"/>
          <p:cNvSpPr/>
          <p:nvPr/>
        </p:nvSpPr>
        <p:spPr>
          <a:xfrm>
            <a:off x="5292080" y="2283718"/>
            <a:ext cx="1152128" cy="936104"/>
          </a:xfrm>
          <a:prstGeom prst="hexagon">
            <a:avLst/>
          </a:prstGeom>
          <a:ln>
            <a:noFill/>
          </a:ln>
          <a:effectLst>
            <a:outerShdw blurRad="152400" dist="317500" dir="5400000" sx="90000" sy="-19000" rotWithShape="0">
              <a:prstClr val="black">
                <a:alpha val="15000"/>
              </a:prstClr>
            </a:outerShdw>
          </a:effectLst>
          <a:scene3d>
            <a:camera prst="orthographicFront">
              <a:rot lat="19499998" lon="0" rev="0"/>
            </a:camera>
            <a:lightRig rig="balanced" dir="t">
              <a:rot lat="0" lon="0" rev="8700000"/>
            </a:lightRig>
          </a:scene3d>
          <a:sp3d>
            <a:bevelT w="190500" h="381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800" dirty="0"/>
              <a:t>6</a:t>
            </a:r>
          </a:p>
        </p:txBody>
      </p:sp>
      <p:cxnSp>
        <p:nvCxnSpPr>
          <p:cNvPr id="115" name="Straight Arrow Connector 114"/>
          <p:cNvCxnSpPr/>
          <p:nvPr/>
        </p:nvCxnSpPr>
        <p:spPr>
          <a:xfrm>
            <a:off x="6804248" y="3363838"/>
            <a:ext cx="0"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9" name="Hexagon 108"/>
          <p:cNvSpPr/>
          <p:nvPr/>
        </p:nvSpPr>
        <p:spPr>
          <a:xfrm>
            <a:off x="6228184" y="2679762"/>
            <a:ext cx="1152128" cy="936104"/>
          </a:xfrm>
          <a:prstGeom prst="hexagon">
            <a:avLst/>
          </a:prstGeom>
          <a:ln>
            <a:noFill/>
          </a:ln>
          <a:effectLst>
            <a:outerShdw blurRad="152400" dist="317500" dir="5400000" sx="90000" sy="-19000" rotWithShape="0">
              <a:prstClr val="black">
                <a:alpha val="15000"/>
              </a:prstClr>
            </a:outerShdw>
          </a:effectLst>
          <a:scene3d>
            <a:camera prst="orthographicFront">
              <a:rot lat="19499998" lon="0" rev="0"/>
            </a:camera>
            <a:lightRig rig="balanced" dir="t">
              <a:rot lat="0" lon="0" rev="8700000"/>
            </a:lightRig>
          </a:scene3d>
          <a:sp3d>
            <a:bevelT w="190500" h="381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800" dirty="0"/>
              <a:t>7</a:t>
            </a:r>
          </a:p>
        </p:txBody>
      </p:sp>
      <p:sp>
        <p:nvSpPr>
          <p:cNvPr id="110" name="Hexagon 109"/>
          <p:cNvSpPr/>
          <p:nvPr/>
        </p:nvSpPr>
        <p:spPr>
          <a:xfrm>
            <a:off x="7164288" y="2283718"/>
            <a:ext cx="1152128" cy="936104"/>
          </a:xfrm>
          <a:prstGeom prst="hexagon">
            <a:avLst/>
          </a:prstGeom>
          <a:ln>
            <a:noFill/>
          </a:ln>
          <a:effectLst>
            <a:outerShdw blurRad="152400" dist="317500" dir="5400000" sx="90000" sy="-19000" rotWithShape="0">
              <a:prstClr val="black">
                <a:alpha val="15000"/>
              </a:prstClr>
            </a:outerShdw>
          </a:effectLst>
          <a:scene3d>
            <a:camera prst="orthographicFront">
              <a:rot lat="19499998" lon="0" rev="0"/>
            </a:camera>
            <a:lightRig rig="balanced" dir="t">
              <a:rot lat="0" lon="0" rev="8700000"/>
            </a:lightRig>
          </a:scene3d>
          <a:sp3d>
            <a:bevelT w="190500" h="381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800" dirty="0"/>
              <a:t>8</a:t>
            </a:r>
          </a:p>
        </p:txBody>
      </p:sp>
      <p:cxnSp>
        <p:nvCxnSpPr>
          <p:cNvPr id="111" name="Straight Arrow Connector 110"/>
          <p:cNvCxnSpPr/>
          <p:nvPr/>
        </p:nvCxnSpPr>
        <p:spPr>
          <a:xfrm>
            <a:off x="1187624" y="3507854"/>
            <a:ext cx="0"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a:off x="4932040" y="3507854"/>
            <a:ext cx="0"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flipV="1">
            <a:off x="2123728" y="1923678"/>
            <a:ext cx="0" cy="5040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flipV="1">
            <a:off x="3923928" y="2175706"/>
            <a:ext cx="0" cy="25202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107504" y="4011910"/>
            <a:ext cx="2016224" cy="1077218"/>
          </a:xfrm>
          <a:prstGeom prst="rect">
            <a:avLst/>
          </a:prstGeom>
          <a:noFill/>
        </p:spPr>
        <p:txBody>
          <a:bodyPr wrap="square" rtlCol="0">
            <a:spAutoFit/>
          </a:bodyPr>
          <a:lstStyle/>
          <a:p>
            <a:r>
              <a:rPr lang="en-IN" sz="1600" dirty="0">
                <a:solidFill>
                  <a:schemeClr val="accent4">
                    <a:lumMod val="50000"/>
                  </a:schemeClr>
                </a:solidFill>
                <a:latin typeface="Roboto Condensed" charset="0"/>
                <a:ea typeface="Roboto Condensed" charset="0"/>
              </a:rPr>
              <a:t>Complete physical check up (switches, cable, latches etc)  &amp; functional test </a:t>
            </a:r>
          </a:p>
        </p:txBody>
      </p:sp>
      <p:sp>
        <p:nvSpPr>
          <p:cNvPr id="124" name="TextBox 123"/>
          <p:cNvSpPr txBox="1"/>
          <p:nvPr/>
        </p:nvSpPr>
        <p:spPr>
          <a:xfrm>
            <a:off x="1043608" y="1554927"/>
            <a:ext cx="2016224" cy="338554"/>
          </a:xfrm>
          <a:prstGeom prst="rect">
            <a:avLst/>
          </a:prstGeom>
          <a:noFill/>
        </p:spPr>
        <p:txBody>
          <a:bodyPr wrap="square" rtlCol="0">
            <a:spAutoFit/>
          </a:bodyPr>
          <a:lstStyle/>
          <a:p>
            <a:r>
              <a:rPr lang="en-IN" sz="1600" dirty="0">
                <a:solidFill>
                  <a:schemeClr val="accent4">
                    <a:lumMod val="50000"/>
                  </a:schemeClr>
                </a:solidFill>
                <a:latin typeface="Roboto Condensed" charset="0"/>
                <a:ea typeface="Roboto Condensed" charset="0"/>
              </a:rPr>
              <a:t>Mock Poll on All EVMs</a:t>
            </a:r>
          </a:p>
        </p:txBody>
      </p:sp>
      <p:sp>
        <p:nvSpPr>
          <p:cNvPr id="125" name="TextBox 124"/>
          <p:cNvSpPr txBox="1"/>
          <p:nvPr/>
        </p:nvSpPr>
        <p:spPr>
          <a:xfrm>
            <a:off x="1907704" y="3651870"/>
            <a:ext cx="2232248" cy="1569660"/>
          </a:xfrm>
          <a:prstGeom prst="rect">
            <a:avLst/>
          </a:prstGeom>
          <a:noFill/>
        </p:spPr>
        <p:txBody>
          <a:bodyPr wrap="square" rtlCol="0">
            <a:spAutoFit/>
          </a:bodyPr>
          <a:lstStyle/>
          <a:p>
            <a:r>
              <a:rPr lang="en-IN" sz="1600" dirty="0">
                <a:solidFill>
                  <a:schemeClr val="accent4">
                    <a:lumMod val="50000"/>
                  </a:schemeClr>
                </a:solidFill>
                <a:latin typeface="Roboto Condensed" charset="0"/>
                <a:ea typeface="Roboto Condensed" charset="0"/>
              </a:rPr>
              <a:t>Mock poll with 1200 votes on randomly selected 1% EVMs, 1000 votes in 2% and 500 votes in another 2% EVMs</a:t>
            </a:r>
          </a:p>
        </p:txBody>
      </p:sp>
      <p:sp>
        <p:nvSpPr>
          <p:cNvPr id="126" name="TextBox 125"/>
          <p:cNvSpPr txBox="1"/>
          <p:nvPr/>
        </p:nvSpPr>
        <p:spPr>
          <a:xfrm>
            <a:off x="2843808" y="1278508"/>
            <a:ext cx="2016224" cy="1077218"/>
          </a:xfrm>
          <a:prstGeom prst="rect">
            <a:avLst/>
          </a:prstGeom>
          <a:noFill/>
        </p:spPr>
        <p:txBody>
          <a:bodyPr wrap="square" rtlCol="0">
            <a:spAutoFit/>
          </a:bodyPr>
          <a:lstStyle/>
          <a:p>
            <a:r>
              <a:rPr lang="en-IN" sz="1600" dirty="0">
                <a:solidFill>
                  <a:schemeClr val="accent4">
                    <a:lumMod val="50000"/>
                  </a:schemeClr>
                </a:solidFill>
                <a:latin typeface="Roboto Condensed" charset="0"/>
                <a:ea typeface="Roboto Condensed" charset="0"/>
              </a:rPr>
              <a:t>Result printout  and sequential voting printouts shared with representatives</a:t>
            </a:r>
          </a:p>
        </p:txBody>
      </p:sp>
      <p:sp>
        <p:nvSpPr>
          <p:cNvPr id="128" name="TextBox 127"/>
          <p:cNvSpPr txBox="1"/>
          <p:nvPr/>
        </p:nvSpPr>
        <p:spPr>
          <a:xfrm>
            <a:off x="4139952" y="4014812"/>
            <a:ext cx="2016224" cy="830997"/>
          </a:xfrm>
          <a:prstGeom prst="rect">
            <a:avLst/>
          </a:prstGeom>
          <a:noFill/>
        </p:spPr>
        <p:txBody>
          <a:bodyPr wrap="square" rtlCol="0">
            <a:spAutoFit/>
          </a:bodyPr>
          <a:lstStyle/>
          <a:p>
            <a:r>
              <a:rPr lang="en-IN" sz="1600" dirty="0">
                <a:solidFill>
                  <a:schemeClr val="accent4">
                    <a:lumMod val="50000"/>
                  </a:schemeClr>
                </a:solidFill>
                <a:latin typeface="Roboto Condensed" charset="0"/>
                <a:ea typeface="Roboto Condensed" charset="0"/>
              </a:rPr>
              <a:t>CU sealed after FLC using ‘Pink Paper Seal’ </a:t>
            </a:r>
          </a:p>
        </p:txBody>
      </p:sp>
      <p:sp>
        <p:nvSpPr>
          <p:cNvPr id="129" name="TextBox 128"/>
          <p:cNvSpPr txBox="1"/>
          <p:nvPr/>
        </p:nvSpPr>
        <p:spPr>
          <a:xfrm>
            <a:off x="4860032" y="1308705"/>
            <a:ext cx="2016224" cy="830997"/>
          </a:xfrm>
          <a:prstGeom prst="rect">
            <a:avLst/>
          </a:prstGeom>
          <a:noFill/>
        </p:spPr>
        <p:txBody>
          <a:bodyPr wrap="square" rtlCol="0">
            <a:spAutoFit/>
          </a:bodyPr>
          <a:lstStyle/>
          <a:p>
            <a:r>
              <a:rPr lang="en-IN" sz="1600" dirty="0">
                <a:solidFill>
                  <a:schemeClr val="accent4">
                    <a:lumMod val="50000"/>
                  </a:schemeClr>
                </a:solidFill>
                <a:latin typeface="Roboto Condensed" charset="0"/>
                <a:ea typeface="Roboto Condensed" charset="0"/>
              </a:rPr>
              <a:t>Signing on seals by Engineers and representatives </a:t>
            </a:r>
          </a:p>
        </p:txBody>
      </p:sp>
      <p:sp>
        <p:nvSpPr>
          <p:cNvPr id="130" name="TextBox 129"/>
          <p:cNvSpPr txBox="1"/>
          <p:nvPr/>
        </p:nvSpPr>
        <p:spPr>
          <a:xfrm>
            <a:off x="6228184" y="4011910"/>
            <a:ext cx="2016224" cy="830997"/>
          </a:xfrm>
          <a:prstGeom prst="rect">
            <a:avLst/>
          </a:prstGeom>
          <a:noFill/>
        </p:spPr>
        <p:txBody>
          <a:bodyPr wrap="square" rtlCol="0">
            <a:spAutoFit/>
          </a:bodyPr>
          <a:lstStyle/>
          <a:p>
            <a:r>
              <a:rPr lang="en-IN" sz="1600" dirty="0">
                <a:solidFill>
                  <a:schemeClr val="accent4">
                    <a:lumMod val="50000"/>
                  </a:schemeClr>
                </a:solidFill>
                <a:latin typeface="Roboto Condensed" charset="0"/>
                <a:ea typeface="Roboto Condensed" charset="0"/>
              </a:rPr>
              <a:t>EVMs stored in Strong Room under 24X7 security</a:t>
            </a:r>
          </a:p>
        </p:txBody>
      </p:sp>
      <p:sp>
        <p:nvSpPr>
          <p:cNvPr id="131" name="TextBox 130"/>
          <p:cNvSpPr txBox="1"/>
          <p:nvPr/>
        </p:nvSpPr>
        <p:spPr>
          <a:xfrm>
            <a:off x="6804248" y="1164689"/>
            <a:ext cx="2448272" cy="1077218"/>
          </a:xfrm>
          <a:prstGeom prst="rect">
            <a:avLst/>
          </a:prstGeom>
          <a:noFill/>
        </p:spPr>
        <p:txBody>
          <a:bodyPr wrap="square" rtlCol="0">
            <a:spAutoFit/>
          </a:bodyPr>
          <a:lstStyle/>
          <a:p>
            <a:r>
              <a:rPr lang="en-IN" sz="1600" dirty="0">
                <a:solidFill>
                  <a:schemeClr val="accent4">
                    <a:lumMod val="50000"/>
                  </a:schemeClr>
                </a:solidFill>
                <a:latin typeface="Roboto Condensed" charset="0"/>
                <a:ea typeface="Roboto Condensed" charset="0"/>
              </a:rPr>
              <a:t>Photocopies of record registers shared with political party representatives/candidates</a:t>
            </a:r>
          </a:p>
        </p:txBody>
      </p:sp>
    </p:spTree>
    <p:extLst>
      <p:ext uri="{BB962C8B-B14F-4D97-AF65-F5344CB8AC3E}">
        <p14:creationId xmlns:p14="http://schemas.microsoft.com/office/powerpoint/2010/main" val="24880085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a:xfrm>
            <a:off x="7415285" y="4597422"/>
            <a:ext cx="1487400" cy="315600"/>
          </a:xfrm>
        </p:spPr>
        <p:txBody>
          <a:bodyPr/>
          <a:lstStyle/>
          <a:p>
            <a:pPr lvl="0">
              <a:spcBef>
                <a:spcPts val="0"/>
              </a:spcBef>
              <a:buNone/>
            </a:pPr>
            <a:fld id="{00000000-1234-1234-1234-123412341234}" type="slidenum">
              <a:rPr lang="en" smtClean="0"/>
              <a:pPr lvl="0">
                <a:spcBef>
                  <a:spcPts val="0"/>
                </a:spcBef>
                <a:buNone/>
              </a:pPr>
              <a:t>24</a:t>
            </a:fld>
            <a:endParaRPr lang="en"/>
          </a:p>
        </p:txBody>
      </p:sp>
      <p:sp>
        <p:nvSpPr>
          <p:cNvPr id="93" name="Title 92"/>
          <p:cNvSpPr>
            <a:spLocks noGrp="1"/>
          </p:cNvSpPr>
          <p:nvPr>
            <p:ph type="title"/>
          </p:nvPr>
        </p:nvSpPr>
        <p:spPr>
          <a:xfrm>
            <a:off x="611560" y="388489"/>
            <a:ext cx="5258400" cy="766200"/>
          </a:xfrm>
        </p:spPr>
        <p:txBody>
          <a:bodyPr/>
          <a:lstStyle/>
          <a:p>
            <a:r>
              <a:rPr lang="en-IN" dirty="0"/>
              <a:t>4. CANDIDATE SETTING</a:t>
            </a:r>
          </a:p>
        </p:txBody>
      </p:sp>
      <p:sp>
        <p:nvSpPr>
          <p:cNvPr id="102" name="Content Placeholder 2"/>
          <p:cNvSpPr txBox="1">
            <a:spLocks/>
          </p:cNvSpPr>
          <p:nvPr/>
        </p:nvSpPr>
        <p:spPr bwMode="auto">
          <a:xfrm>
            <a:off x="861137" y="3938386"/>
            <a:ext cx="5982326" cy="457075"/>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eaLnBrk="1" fontAlgn="base" hangingPunct="1">
              <a:spcBef>
                <a:spcPct val="75000"/>
              </a:spcBef>
              <a:spcAft>
                <a:spcPct val="0"/>
              </a:spcAft>
              <a:defRPr sz="2000">
                <a:solidFill>
                  <a:schemeClr val="tx1"/>
                </a:solidFill>
                <a:latin typeface="Verdana"/>
                <a:ea typeface="ＭＳ Ｐゴシック" pitchFamily="34" charset="-128"/>
                <a:cs typeface="Verdana"/>
              </a:defRPr>
            </a:lvl1pPr>
            <a:lvl2pPr marL="185708" indent="-184119" algn="l" rtl="0" eaLnBrk="1" fontAlgn="base" hangingPunct="1">
              <a:spcBef>
                <a:spcPct val="40000"/>
              </a:spcBef>
              <a:spcAft>
                <a:spcPct val="0"/>
              </a:spcAft>
              <a:buClr>
                <a:schemeClr val="tx1"/>
              </a:buClr>
              <a:buFont typeface="Times" pitchFamily="18" charset="0"/>
              <a:buChar char="•"/>
              <a:defRPr sz="2000">
                <a:solidFill>
                  <a:schemeClr val="tx1"/>
                </a:solidFill>
                <a:latin typeface="Verdana"/>
                <a:ea typeface="ＭＳ Ｐゴシック" pitchFamily="34" charset="-128"/>
                <a:cs typeface="Verdana"/>
              </a:defRPr>
            </a:lvl2pPr>
            <a:lvl3pPr marL="414271" indent="-226975" algn="l" rtl="0" eaLnBrk="1" fontAlgn="base" hangingPunct="1">
              <a:spcBef>
                <a:spcPct val="20000"/>
              </a:spcBef>
              <a:spcAft>
                <a:spcPct val="0"/>
              </a:spcAft>
              <a:buClr>
                <a:schemeClr val="bg2"/>
              </a:buClr>
              <a:buFont typeface="Neo Sans Intel" pitchFamily="34" charset="0"/>
              <a:buChar char="–"/>
              <a:defRPr>
                <a:solidFill>
                  <a:schemeClr val="tx1"/>
                </a:solidFill>
                <a:latin typeface="Verdana"/>
                <a:ea typeface="ＭＳ Ｐゴシック" pitchFamily="34" charset="-128"/>
                <a:cs typeface="Verdana"/>
              </a:defRPr>
            </a:lvl3pPr>
            <a:lvl4pPr marL="568232" indent="-152374" algn="l" rtl="0" eaLnBrk="1" fontAlgn="base" hangingPunct="1">
              <a:spcBef>
                <a:spcPct val="20000"/>
              </a:spcBef>
              <a:spcAft>
                <a:spcPct val="0"/>
              </a:spcAft>
              <a:buClr>
                <a:schemeClr val="bg2"/>
              </a:buClr>
              <a:buFont typeface="Neo Sans Intel" pitchFamily="34" charset="0"/>
              <a:buChar char="–"/>
              <a:defRPr>
                <a:solidFill>
                  <a:schemeClr val="tx1"/>
                </a:solidFill>
                <a:latin typeface="Verdana"/>
                <a:ea typeface="ＭＳ Ｐゴシック" pitchFamily="34" charset="-128"/>
                <a:cs typeface="Verdana"/>
              </a:defRPr>
            </a:lvl4pPr>
            <a:lvl5pPr marL="761876" indent="-192057" algn="l" rtl="0" eaLnBrk="1" fontAlgn="base" hangingPunct="1">
              <a:spcBef>
                <a:spcPct val="20000"/>
              </a:spcBef>
              <a:spcAft>
                <a:spcPct val="0"/>
              </a:spcAft>
              <a:buClr>
                <a:schemeClr val="bg2"/>
              </a:buClr>
              <a:buChar char="–"/>
              <a:defRPr>
                <a:solidFill>
                  <a:schemeClr val="tx1"/>
                </a:solidFill>
                <a:latin typeface="Verdana"/>
                <a:ea typeface="ＭＳ Ｐゴシック" pitchFamily="34" charset="-128"/>
                <a:cs typeface="Verdana"/>
              </a:defRPr>
            </a:lvl5pPr>
            <a:lvl6pPr marL="1219001" indent="-192057" algn="l" rtl="0" eaLnBrk="1" fontAlgn="base" hangingPunct="1">
              <a:spcBef>
                <a:spcPct val="20000"/>
              </a:spcBef>
              <a:spcAft>
                <a:spcPct val="0"/>
              </a:spcAft>
              <a:buClr>
                <a:schemeClr val="bg2"/>
              </a:buClr>
              <a:buChar char="–"/>
              <a:defRPr sz="1600">
                <a:solidFill>
                  <a:schemeClr val="tx1"/>
                </a:solidFill>
                <a:latin typeface="+mn-lt"/>
                <a:cs typeface="+mn-cs"/>
              </a:defRPr>
            </a:lvl6pPr>
            <a:lvl7pPr marL="1676127" indent="-192057" algn="l" rtl="0" eaLnBrk="1" fontAlgn="base" hangingPunct="1">
              <a:spcBef>
                <a:spcPct val="20000"/>
              </a:spcBef>
              <a:spcAft>
                <a:spcPct val="0"/>
              </a:spcAft>
              <a:buClr>
                <a:schemeClr val="bg2"/>
              </a:buClr>
              <a:buChar char="–"/>
              <a:defRPr sz="1600">
                <a:solidFill>
                  <a:schemeClr val="tx1"/>
                </a:solidFill>
                <a:latin typeface="+mn-lt"/>
                <a:cs typeface="+mn-cs"/>
              </a:defRPr>
            </a:lvl7pPr>
            <a:lvl8pPr marL="2133252" indent="-192057" algn="l" rtl="0" eaLnBrk="1" fontAlgn="base" hangingPunct="1">
              <a:spcBef>
                <a:spcPct val="20000"/>
              </a:spcBef>
              <a:spcAft>
                <a:spcPct val="0"/>
              </a:spcAft>
              <a:buClr>
                <a:schemeClr val="bg2"/>
              </a:buClr>
              <a:buChar char="–"/>
              <a:defRPr sz="1600">
                <a:solidFill>
                  <a:schemeClr val="tx1"/>
                </a:solidFill>
                <a:latin typeface="+mn-lt"/>
                <a:cs typeface="+mn-cs"/>
              </a:defRPr>
            </a:lvl8pPr>
            <a:lvl9pPr marL="2590377" indent="-192057" algn="l" rtl="0" eaLnBrk="1" fontAlgn="base" hangingPunct="1">
              <a:spcBef>
                <a:spcPct val="20000"/>
              </a:spcBef>
              <a:spcAft>
                <a:spcPct val="0"/>
              </a:spcAft>
              <a:buClr>
                <a:schemeClr val="bg2"/>
              </a:buClr>
              <a:buChar char="–"/>
              <a:defRPr sz="1600">
                <a:solidFill>
                  <a:schemeClr val="tx1"/>
                </a:solidFill>
                <a:latin typeface="+mn-lt"/>
                <a:cs typeface="+mn-cs"/>
              </a:defRPr>
            </a:lvl9pPr>
          </a:lstStyle>
          <a:p>
            <a:pPr lvl="0"/>
            <a:r>
              <a:rPr lang="en-US" sz="1800" b="1" dirty="0">
                <a:solidFill>
                  <a:srgbClr val="FF9800"/>
                </a:solidFill>
                <a:latin typeface="Roboto Condensed Light"/>
                <a:ea typeface="Roboto Condensed Light"/>
                <a:cs typeface="Roboto Condensed Light"/>
              </a:rPr>
              <a:t>Fully sanitized hall </a:t>
            </a:r>
            <a:r>
              <a:rPr lang="en-US" sz="1800" b="1" dirty="0">
                <a:solidFill>
                  <a:schemeClr val="accent1">
                    <a:lumMod val="50000"/>
                  </a:schemeClr>
                </a:solidFill>
                <a:latin typeface="Roboto Condensed" charset="0"/>
                <a:ea typeface="Roboto Condensed" charset="0"/>
              </a:rPr>
              <a:t>under videography and full security.</a:t>
            </a:r>
            <a:endParaRPr lang="en-US" sz="1800" b="1" dirty="0">
              <a:solidFill>
                <a:schemeClr val="tx1">
                  <a:lumMod val="85000"/>
                  <a:lumOff val="15000"/>
                </a:schemeClr>
              </a:solidFill>
              <a:latin typeface="Intel Clear" panose="020B0604020203020204" pitchFamily="34" charset="0"/>
            </a:endParaRPr>
          </a:p>
        </p:txBody>
      </p:sp>
      <p:sp>
        <p:nvSpPr>
          <p:cNvPr id="103" name="Content Placeholder 2"/>
          <p:cNvSpPr txBox="1">
            <a:spLocks/>
          </p:cNvSpPr>
          <p:nvPr/>
        </p:nvSpPr>
        <p:spPr bwMode="auto">
          <a:xfrm>
            <a:off x="829024" y="3275258"/>
            <a:ext cx="6297791" cy="575164"/>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eaLnBrk="1" fontAlgn="base" hangingPunct="1">
              <a:spcBef>
                <a:spcPct val="75000"/>
              </a:spcBef>
              <a:spcAft>
                <a:spcPct val="0"/>
              </a:spcAft>
              <a:defRPr sz="2000">
                <a:solidFill>
                  <a:schemeClr val="tx1"/>
                </a:solidFill>
                <a:latin typeface="Verdana"/>
                <a:ea typeface="ＭＳ Ｐゴシック" pitchFamily="34" charset="-128"/>
                <a:cs typeface="Verdana"/>
              </a:defRPr>
            </a:lvl1pPr>
            <a:lvl2pPr marL="185708" indent="-184119" algn="l" rtl="0" eaLnBrk="1" fontAlgn="base" hangingPunct="1">
              <a:spcBef>
                <a:spcPct val="40000"/>
              </a:spcBef>
              <a:spcAft>
                <a:spcPct val="0"/>
              </a:spcAft>
              <a:buClr>
                <a:schemeClr val="tx1"/>
              </a:buClr>
              <a:buFont typeface="Times" pitchFamily="18" charset="0"/>
              <a:buChar char="•"/>
              <a:defRPr sz="2000">
                <a:solidFill>
                  <a:schemeClr val="tx1"/>
                </a:solidFill>
                <a:latin typeface="Verdana"/>
                <a:ea typeface="ＭＳ Ｐゴシック" pitchFamily="34" charset="-128"/>
                <a:cs typeface="Verdana"/>
              </a:defRPr>
            </a:lvl2pPr>
            <a:lvl3pPr marL="414271" indent="-226975" algn="l" rtl="0" eaLnBrk="1" fontAlgn="base" hangingPunct="1">
              <a:spcBef>
                <a:spcPct val="20000"/>
              </a:spcBef>
              <a:spcAft>
                <a:spcPct val="0"/>
              </a:spcAft>
              <a:buClr>
                <a:schemeClr val="bg2"/>
              </a:buClr>
              <a:buFont typeface="Neo Sans Intel" pitchFamily="34" charset="0"/>
              <a:buChar char="–"/>
              <a:defRPr>
                <a:solidFill>
                  <a:schemeClr val="tx1"/>
                </a:solidFill>
                <a:latin typeface="Verdana"/>
                <a:ea typeface="ＭＳ Ｐゴシック" pitchFamily="34" charset="-128"/>
                <a:cs typeface="Verdana"/>
              </a:defRPr>
            </a:lvl3pPr>
            <a:lvl4pPr marL="568232" indent="-152374" algn="l" rtl="0" eaLnBrk="1" fontAlgn="base" hangingPunct="1">
              <a:spcBef>
                <a:spcPct val="20000"/>
              </a:spcBef>
              <a:spcAft>
                <a:spcPct val="0"/>
              </a:spcAft>
              <a:buClr>
                <a:schemeClr val="bg2"/>
              </a:buClr>
              <a:buFont typeface="Neo Sans Intel" pitchFamily="34" charset="0"/>
              <a:buChar char="–"/>
              <a:defRPr>
                <a:solidFill>
                  <a:schemeClr val="tx1"/>
                </a:solidFill>
                <a:latin typeface="Verdana"/>
                <a:ea typeface="ＭＳ Ｐゴシック" pitchFamily="34" charset="-128"/>
                <a:cs typeface="Verdana"/>
              </a:defRPr>
            </a:lvl4pPr>
            <a:lvl5pPr marL="761876" indent="-192057" algn="l" rtl="0" eaLnBrk="1" fontAlgn="base" hangingPunct="1">
              <a:spcBef>
                <a:spcPct val="20000"/>
              </a:spcBef>
              <a:spcAft>
                <a:spcPct val="0"/>
              </a:spcAft>
              <a:buClr>
                <a:schemeClr val="bg2"/>
              </a:buClr>
              <a:buChar char="–"/>
              <a:defRPr>
                <a:solidFill>
                  <a:schemeClr val="tx1"/>
                </a:solidFill>
                <a:latin typeface="Verdana"/>
                <a:ea typeface="ＭＳ Ｐゴシック" pitchFamily="34" charset="-128"/>
                <a:cs typeface="Verdana"/>
              </a:defRPr>
            </a:lvl5pPr>
            <a:lvl6pPr marL="1219001" indent="-192057" algn="l" rtl="0" eaLnBrk="1" fontAlgn="base" hangingPunct="1">
              <a:spcBef>
                <a:spcPct val="20000"/>
              </a:spcBef>
              <a:spcAft>
                <a:spcPct val="0"/>
              </a:spcAft>
              <a:buClr>
                <a:schemeClr val="bg2"/>
              </a:buClr>
              <a:buChar char="–"/>
              <a:defRPr sz="1600">
                <a:solidFill>
                  <a:schemeClr val="tx1"/>
                </a:solidFill>
                <a:latin typeface="+mn-lt"/>
                <a:cs typeface="+mn-cs"/>
              </a:defRPr>
            </a:lvl6pPr>
            <a:lvl7pPr marL="1676127" indent="-192057" algn="l" rtl="0" eaLnBrk="1" fontAlgn="base" hangingPunct="1">
              <a:spcBef>
                <a:spcPct val="20000"/>
              </a:spcBef>
              <a:spcAft>
                <a:spcPct val="0"/>
              </a:spcAft>
              <a:buClr>
                <a:schemeClr val="bg2"/>
              </a:buClr>
              <a:buChar char="–"/>
              <a:defRPr sz="1600">
                <a:solidFill>
                  <a:schemeClr val="tx1"/>
                </a:solidFill>
                <a:latin typeface="+mn-lt"/>
                <a:cs typeface="+mn-cs"/>
              </a:defRPr>
            </a:lvl7pPr>
            <a:lvl8pPr marL="2133252" indent="-192057" algn="l" rtl="0" eaLnBrk="1" fontAlgn="base" hangingPunct="1">
              <a:spcBef>
                <a:spcPct val="20000"/>
              </a:spcBef>
              <a:spcAft>
                <a:spcPct val="0"/>
              </a:spcAft>
              <a:buClr>
                <a:schemeClr val="bg2"/>
              </a:buClr>
              <a:buChar char="–"/>
              <a:defRPr sz="1600">
                <a:solidFill>
                  <a:schemeClr val="tx1"/>
                </a:solidFill>
                <a:latin typeface="+mn-lt"/>
                <a:cs typeface="+mn-cs"/>
              </a:defRPr>
            </a:lvl8pPr>
            <a:lvl9pPr marL="2590377" indent="-192057" algn="l" rtl="0" eaLnBrk="1" fontAlgn="base" hangingPunct="1">
              <a:spcBef>
                <a:spcPct val="20000"/>
              </a:spcBef>
              <a:spcAft>
                <a:spcPct val="0"/>
              </a:spcAft>
              <a:buClr>
                <a:schemeClr val="bg2"/>
              </a:buClr>
              <a:buChar char="–"/>
              <a:defRPr sz="1600">
                <a:solidFill>
                  <a:schemeClr val="tx1"/>
                </a:solidFill>
                <a:latin typeface="+mn-lt"/>
                <a:cs typeface="+mn-cs"/>
              </a:defRPr>
            </a:lvl9pPr>
          </a:lstStyle>
          <a:p>
            <a:pPr algn="just">
              <a:spcBef>
                <a:spcPts val="600"/>
              </a:spcBef>
            </a:pPr>
            <a:r>
              <a:rPr lang="en-US" sz="1800" b="1" dirty="0">
                <a:solidFill>
                  <a:schemeClr val="accent1">
                    <a:lumMod val="50000"/>
                  </a:schemeClr>
                </a:solidFill>
                <a:latin typeface="Roboto Condensed" charset="0"/>
                <a:ea typeface="Roboto Condensed" charset="0"/>
              </a:rPr>
              <a:t>Done</a:t>
            </a:r>
            <a:r>
              <a:rPr lang="en-US" sz="1800" b="1" dirty="0">
                <a:solidFill>
                  <a:srgbClr val="FF9800"/>
                </a:solidFill>
                <a:latin typeface="Roboto Condensed Light"/>
                <a:ea typeface="Roboto Condensed Light"/>
                <a:cs typeface="Roboto Condensed Light"/>
              </a:rPr>
              <a:t> after finalization</a:t>
            </a:r>
            <a:r>
              <a:rPr lang="en-US" sz="1800" b="1" dirty="0">
                <a:solidFill>
                  <a:schemeClr val="accent1">
                    <a:lumMod val="50000"/>
                  </a:schemeClr>
                </a:solidFill>
                <a:latin typeface="Roboto Condensed" charset="0"/>
                <a:ea typeface="Roboto Condensed" charset="0"/>
              </a:rPr>
              <a:t> of the names of contesting candidates </a:t>
            </a:r>
          </a:p>
        </p:txBody>
      </p:sp>
      <p:cxnSp>
        <p:nvCxnSpPr>
          <p:cNvPr id="104" name="Straight Connector 103"/>
          <p:cNvCxnSpPr/>
          <p:nvPr/>
        </p:nvCxnSpPr>
        <p:spPr>
          <a:xfrm flipH="1" flipV="1">
            <a:off x="190769" y="3861665"/>
            <a:ext cx="6652694" cy="1"/>
          </a:xfrm>
          <a:prstGeom prst="line">
            <a:avLst/>
          </a:prstGeom>
          <a:ln w="6350">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pic>
        <p:nvPicPr>
          <p:cNvPr id="105" name="Picture 10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2643758"/>
            <a:ext cx="6807966" cy="185401"/>
          </a:xfrm>
          <a:prstGeom prst="rect">
            <a:avLst/>
          </a:prstGeom>
        </p:spPr>
      </p:pic>
      <p:sp>
        <p:nvSpPr>
          <p:cNvPr id="106" name="Oval 105"/>
          <p:cNvSpPr/>
          <p:nvPr/>
        </p:nvSpPr>
        <p:spPr>
          <a:xfrm>
            <a:off x="275252" y="3275258"/>
            <a:ext cx="427382" cy="427382"/>
          </a:xfrm>
          <a:prstGeom prst="ellipse">
            <a:avLst/>
          </a:prstGeom>
          <a:solidFill>
            <a:srgbClr val="007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7" name="Content Placeholder 2"/>
          <p:cNvSpPr txBox="1">
            <a:spLocks/>
          </p:cNvSpPr>
          <p:nvPr/>
        </p:nvSpPr>
        <p:spPr bwMode="auto">
          <a:xfrm>
            <a:off x="402807" y="3315014"/>
            <a:ext cx="309766" cy="427381"/>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eaLnBrk="1" fontAlgn="base" hangingPunct="1">
              <a:spcBef>
                <a:spcPct val="75000"/>
              </a:spcBef>
              <a:spcAft>
                <a:spcPct val="0"/>
              </a:spcAft>
              <a:defRPr sz="2000">
                <a:solidFill>
                  <a:schemeClr val="tx1"/>
                </a:solidFill>
                <a:latin typeface="Verdana"/>
                <a:ea typeface="ＭＳ Ｐゴシック" pitchFamily="34" charset="-128"/>
                <a:cs typeface="Verdana"/>
              </a:defRPr>
            </a:lvl1pPr>
            <a:lvl2pPr marL="185708" indent="-184119" algn="l" rtl="0" eaLnBrk="1" fontAlgn="base" hangingPunct="1">
              <a:spcBef>
                <a:spcPct val="40000"/>
              </a:spcBef>
              <a:spcAft>
                <a:spcPct val="0"/>
              </a:spcAft>
              <a:buClr>
                <a:schemeClr val="tx1"/>
              </a:buClr>
              <a:buFont typeface="Times" pitchFamily="18" charset="0"/>
              <a:buChar char="•"/>
              <a:defRPr sz="2000">
                <a:solidFill>
                  <a:schemeClr val="tx1"/>
                </a:solidFill>
                <a:latin typeface="Verdana"/>
                <a:ea typeface="ＭＳ Ｐゴシック" pitchFamily="34" charset="-128"/>
                <a:cs typeface="Verdana"/>
              </a:defRPr>
            </a:lvl2pPr>
            <a:lvl3pPr marL="414271" indent="-226975" algn="l" rtl="0" eaLnBrk="1" fontAlgn="base" hangingPunct="1">
              <a:spcBef>
                <a:spcPct val="20000"/>
              </a:spcBef>
              <a:spcAft>
                <a:spcPct val="0"/>
              </a:spcAft>
              <a:buClr>
                <a:schemeClr val="bg2"/>
              </a:buClr>
              <a:buFont typeface="Neo Sans Intel" pitchFamily="34" charset="0"/>
              <a:buChar char="–"/>
              <a:defRPr>
                <a:solidFill>
                  <a:schemeClr val="tx1"/>
                </a:solidFill>
                <a:latin typeface="Verdana"/>
                <a:ea typeface="ＭＳ Ｐゴシック" pitchFamily="34" charset="-128"/>
                <a:cs typeface="Verdana"/>
              </a:defRPr>
            </a:lvl3pPr>
            <a:lvl4pPr marL="568232" indent="-152374" algn="l" rtl="0" eaLnBrk="1" fontAlgn="base" hangingPunct="1">
              <a:spcBef>
                <a:spcPct val="20000"/>
              </a:spcBef>
              <a:spcAft>
                <a:spcPct val="0"/>
              </a:spcAft>
              <a:buClr>
                <a:schemeClr val="bg2"/>
              </a:buClr>
              <a:buFont typeface="Neo Sans Intel" pitchFamily="34" charset="0"/>
              <a:buChar char="–"/>
              <a:defRPr>
                <a:solidFill>
                  <a:schemeClr val="tx1"/>
                </a:solidFill>
                <a:latin typeface="Verdana"/>
                <a:ea typeface="ＭＳ Ｐゴシック" pitchFamily="34" charset="-128"/>
                <a:cs typeface="Verdana"/>
              </a:defRPr>
            </a:lvl4pPr>
            <a:lvl5pPr marL="761876" indent="-192057" algn="l" rtl="0" eaLnBrk="1" fontAlgn="base" hangingPunct="1">
              <a:spcBef>
                <a:spcPct val="20000"/>
              </a:spcBef>
              <a:spcAft>
                <a:spcPct val="0"/>
              </a:spcAft>
              <a:buClr>
                <a:schemeClr val="bg2"/>
              </a:buClr>
              <a:buChar char="–"/>
              <a:defRPr>
                <a:solidFill>
                  <a:schemeClr val="tx1"/>
                </a:solidFill>
                <a:latin typeface="Verdana"/>
                <a:ea typeface="ＭＳ Ｐゴシック" pitchFamily="34" charset="-128"/>
                <a:cs typeface="Verdana"/>
              </a:defRPr>
            </a:lvl5pPr>
            <a:lvl6pPr marL="1219001" indent="-192057" algn="l" rtl="0" eaLnBrk="1" fontAlgn="base" hangingPunct="1">
              <a:spcBef>
                <a:spcPct val="20000"/>
              </a:spcBef>
              <a:spcAft>
                <a:spcPct val="0"/>
              </a:spcAft>
              <a:buClr>
                <a:schemeClr val="bg2"/>
              </a:buClr>
              <a:buChar char="–"/>
              <a:defRPr sz="1600">
                <a:solidFill>
                  <a:schemeClr val="tx1"/>
                </a:solidFill>
                <a:latin typeface="+mn-lt"/>
                <a:cs typeface="+mn-cs"/>
              </a:defRPr>
            </a:lvl6pPr>
            <a:lvl7pPr marL="1676127" indent="-192057" algn="l" rtl="0" eaLnBrk="1" fontAlgn="base" hangingPunct="1">
              <a:spcBef>
                <a:spcPct val="20000"/>
              </a:spcBef>
              <a:spcAft>
                <a:spcPct val="0"/>
              </a:spcAft>
              <a:buClr>
                <a:schemeClr val="bg2"/>
              </a:buClr>
              <a:buChar char="–"/>
              <a:defRPr sz="1600">
                <a:solidFill>
                  <a:schemeClr val="tx1"/>
                </a:solidFill>
                <a:latin typeface="+mn-lt"/>
                <a:cs typeface="+mn-cs"/>
              </a:defRPr>
            </a:lvl7pPr>
            <a:lvl8pPr marL="2133252" indent="-192057" algn="l" rtl="0" eaLnBrk="1" fontAlgn="base" hangingPunct="1">
              <a:spcBef>
                <a:spcPct val="20000"/>
              </a:spcBef>
              <a:spcAft>
                <a:spcPct val="0"/>
              </a:spcAft>
              <a:buClr>
                <a:schemeClr val="bg2"/>
              </a:buClr>
              <a:buChar char="–"/>
              <a:defRPr sz="1600">
                <a:solidFill>
                  <a:schemeClr val="tx1"/>
                </a:solidFill>
                <a:latin typeface="+mn-lt"/>
                <a:cs typeface="+mn-cs"/>
              </a:defRPr>
            </a:lvl8pPr>
            <a:lvl9pPr marL="2590377" indent="-192057" algn="l" rtl="0" eaLnBrk="1" fontAlgn="base" hangingPunct="1">
              <a:spcBef>
                <a:spcPct val="20000"/>
              </a:spcBef>
              <a:spcAft>
                <a:spcPct val="0"/>
              </a:spcAft>
              <a:buClr>
                <a:schemeClr val="bg2"/>
              </a:buClr>
              <a:buChar char="–"/>
              <a:defRPr sz="1600">
                <a:solidFill>
                  <a:schemeClr val="tx1"/>
                </a:solidFill>
                <a:latin typeface="+mn-lt"/>
                <a:cs typeface="+mn-cs"/>
              </a:defRPr>
            </a:lvl9pPr>
          </a:lstStyle>
          <a:p>
            <a:pPr lvl="0"/>
            <a:r>
              <a:rPr lang="en-US" sz="2400" b="1" dirty="0">
                <a:solidFill>
                  <a:schemeClr val="bg1"/>
                </a:solidFill>
                <a:latin typeface="Intel Clear" panose="020B0604020203020204" pitchFamily="34" charset="0"/>
              </a:rPr>
              <a:t>1</a:t>
            </a:r>
          </a:p>
        </p:txBody>
      </p:sp>
      <p:grpSp>
        <p:nvGrpSpPr>
          <p:cNvPr id="108" name="Group 19"/>
          <p:cNvGrpSpPr/>
          <p:nvPr/>
        </p:nvGrpSpPr>
        <p:grpSpPr>
          <a:xfrm>
            <a:off x="275252" y="3922379"/>
            <a:ext cx="437321" cy="467137"/>
            <a:chOff x="1341784" y="2742876"/>
            <a:chExt cx="437321" cy="467137"/>
          </a:xfrm>
        </p:grpSpPr>
        <p:sp>
          <p:nvSpPr>
            <p:cNvPr id="109" name="Oval 108"/>
            <p:cNvSpPr/>
            <p:nvPr/>
          </p:nvSpPr>
          <p:spPr>
            <a:xfrm>
              <a:off x="1341784" y="2742876"/>
              <a:ext cx="427382" cy="427382"/>
            </a:xfrm>
            <a:prstGeom prst="ellipse">
              <a:avLst/>
            </a:prstGeom>
            <a:solidFill>
              <a:srgbClr val="007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0" name="Content Placeholder 2"/>
            <p:cNvSpPr txBox="1">
              <a:spLocks/>
            </p:cNvSpPr>
            <p:nvPr/>
          </p:nvSpPr>
          <p:spPr bwMode="auto">
            <a:xfrm>
              <a:off x="1469339" y="2782632"/>
              <a:ext cx="309766" cy="427381"/>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eaLnBrk="1" fontAlgn="base" hangingPunct="1">
                <a:spcBef>
                  <a:spcPct val="75000"/>
                </a:spcBef>
                <a:spcAft>
                  <a:spcPct val="0"/>
                </a:spcAft>
                <a:defRPr sz="2000">
                  <a:solidFill>
                    <a:schemeClr val="tx1"/>
                  </a:solidFill>
                  <a:latin typeface="Verdana"/>
                  <a:ea typeface="ＭＳ Ｐゴシック" pitchFamily="34" charset="-128"/>
                  <a:cs typeface="Verdana"/>
                </a:defRPr>
              </a:lvl1pPr>
              <a:lvl2pPr marL="185708" indent="-184119" algn="l" rtl="0" eaLnBrk="1" fontAlgn="base" hangingPunct="1">
                <a:spcBef>
                  <a:spcPct val="40000"/>
                </a:spcBef>
                <a:spcAft>
                  <a:spcPct val="0"/>
                </a:spcAft>
                <a:buClr>
                  <a:schemeClr val="tx1"/>
                </a:buClr>
                <a:buFont typeface="Times" pitchFamily="18" charset="0"/>
                <a:buChar char="•"/>
                <a:defRPr sz="2000">
                  <a:solidFill>
                    <a:schemeClr val="tx1"/>
                  </a:solidFill>
                  <a:latin typeface="Verdana"/>
                  <a:ea typeface="ＭＳ Ｐゴシック" pitchFamily="34" charset="-128"/>
                  <a:cs typeface="Verdana"/>
                </a:defRPr>
              </a:lvl2pPr>
              <a:lvl3pPr marL="414271" indent="-226975" algn="l" rtl="0" eaLnBrk="1" fontAlgn="base" hangingPunct="1">
                <a:spcBef>
                  <a:spcPct val="20000"/>
                </a:spcBef>
                <a:spcAft>
                  <a:spcPct val="0"/>
                </a:spcAft>
                <a:buClr>
                  <a:schemeClr val="bg2"/>
                </a:buClr>
                <a:buFont typeface="Neo Sans Intel" pitchFamily="34" charset="0"/>
                <a:buChar char="–"/>
                <a:defRPr>
                  <a:solidFill>
                    <a:schemeClr val="tx1"/>
                  </a:solidFill>
                  <a:latin typeface="Verdana"/>
                  <a:ea typeface="ＭＳ Ｐゴシック" pitchFamily="34" charset="-128"/>
                  <a:cs typeface="Verdana"/>
                </a:defRPr>
              </a:lvl3pPr>
              <a:lvl4pPr marL="568232" indent="-152374" algn="l" rtl="0" eaLnBrk="1" fontAlgn="base" hangingPunct="1">
                <a:spcBef>
                  <a:spcPct val="20000"/>
                </a:spcBef>
                <a:spcAft>
                  <a:spcPct val="0"/>
                </a:spcAft>
                <a:buClr>
                  <a:schemeClr val="bg2"/>
                </a:buClr>
                <a:buFont typeface="Neo Sans Intel" pitchFamily="34" charset="0"/>
                <a:buChar char="–"/>
                <a:defRPr>
                  <a:solidFill>
                    <a:schemeClr val="tx1"/>
                  </a:solidFill>
                  <a:latin typeface="Verdana"/>
                  <a:ea typeface="ＭＳ Ｐゴシック" pitchFamily="34" charset="-128"/>
                  <a:cs typeface="Verdana"/>
                </a:defRPr>
              </a:lvl4pPr>
              <a:lvl5pPr marL="761876" indent="-192057" algn="l" rtl="0" eaLnBrk="1" fontAlgn="base" hangingPunct="1">
                <a:spcBef>
                  <a:spcPct val="20000"/>
                </a:spcBef>
                <a:spcAft>
                  <a:spcPct val="0"/>
                </a:spcAft>
                <a:buClr>
                  <a:schemeClr val="bg2"/>
                </a:buClr>
                <a:buChar char="–"/>
                <a:defRPr>
                  <a:solidFill>
                    <a:schemeClr val="tx1"/>
                  </a:solidFill>
                  <a:latin typeface="Verdana"/>
                  <a:ea typeface="ＭＳ Ｐゴシック" pitchFamily="34" charset="-128"/>
                  <a:cs typeface="Verdana"/>
                </a:defRPr>
              </a:lvl5pPr>
              <a:lvl6pPr marL="1219001" indent="-192057" algn="l" rtl="0" eaLnBrk="1" fontAlgn="base" hangingPunct="1">
                <a:spcBef>
                  <a:spcPct val="20000"/>
                </a:spcBef>
                <a:spcAft>
                  <a:spcPct val="0"/>
                </a:spcAft>
                <a:buClr>
                  <a:schemeClr val="bg2"/>
                </a:buClr>
                <a:buChar char="–"/>
                <a:defRPr sz="1600">
                  <a:solidFill>
                    <a:schemeClr val="tx1"/>
                  </a:solidFill>
                  <a:latin typeface="+mn-lt"/>
                  <a:cs typeface="+mn-cs"/>
                </a:defRPr>
              </a:lvl6pPr>
              <a:lvl7pPr marL="1676127" indent="-192057" algn="l" rtl="0" eaLnBrk="1" fontAlgn="base" hangingPunct="1">
                <a:spcBef>
                  <a:spcPct val="20000"/>
                </a:spcBef>
                <a:spcAft>
                  <a:spcPct val="0"/>
                </a:spcAft>
                <a:buClr>
                  <a:schemeClr val="bg2"/>
                </a:buClr>
                <a:buChar char="–"/>
                <a:defRPr sz="1600">
                  <a:solidFill>
                    <a:schemeClr val="tx1"/>
                  </a:solidFill>
                  <a:latin typeface="+mn-lt"/>
                  <a:cs typeface="+mn-cs"/>
                </a:defRPr>
              </a:lvl7pPr>
              <a:lvl8pPr marL="2133252" indent="-192057" algn="l" rtl="0" eaLnBrk="1" fontAlgn="base" hangingPunct="1">
                <a:spcBef>
                  <a:spcPct val="20000"/>
                </a:spcBef>
                <a:spcAft>
                  <a:spcPct val="0"/>
                </a:spcAft>
                <a:buClr>
                  <a:schemeClr val="bg2"/>
                </a:buClr>
                <a:buChar char="–"/>
                <a:defRPr sz="1600">
                  <a:solidFill>
                    <a:schemeClr val="tx1"/>
                  </a:solidFill>
                  <a:latin typeface="+mn-lt"/>
                  <a:cs typeface="+mn-cs"/>
                </a:defRPr>
              </a:lvl8pPr>
              <a:lvl9pPr marL="2590377" indent="-192057" algn="l" rtl="0" eaLnBrk="1" fontAlgn="base" hangingPunct="1">
                <a:spcBef>
                  <a:spcPct val="20000"/>
                </a:spcBef>
                <a:spcAft>
                  <a:spcPct val="0"/>
                </a:spcAft>
                <a:buClr>
                  <a:schemeClr val="bg2"/>
                </a:buClr>
                <a:buChar char="–"/>
                <a:defRPr sz="1600">
                  <a:solidFill>
                    <a:schemeClr val="tx1"/>
                  </a:solidFill>
                  <a:latin typeface="+mn-lt"/>
                  <a:cs typeface="+mn-cs"/>
                </a:defRPr>
              </a:lvl9pPr>
            </a:lstStyle>
            <a:p>
              <a:pPr lvl="0"/>
              <a:r>
                <a:rPr lang="en-US" sz="2400" b="1" dirty="0">
                  <a:solidFill>
                    <a:schemeClr val="bg1"/>
                  </a:solidFill>
                  <a:latin typeface="Intel Clear" panose="020B0604020203020204" pitchFamily="34" charset="0"/>
                </a:rPr>
                <a:t>2</a:t>
              </a:r>
            </a:p>
          </p:txBody>
        </p:sp>
      </p:grpSp>
      <p:sp>
        <p:nvSpPr>
          <p:cNvPr id="111" name="Oval 110"/>
          <p:cNvSpPr/>
          <p:nvPr/>
        </p:nvSpPr>
        <p:spPr>
          <a:xfrm>
            <a:off x="265108" y="4604332"/>
            <a:ext cx="427382" cy="427382"/>
          </a:xfrm>
          <a:prstGeom prst="ellipse">
            <a:avLst/>
          </a:prstGeom>
          <a:solidFill>
            <a:srgbClr val="0071C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2" name="Content Placeholder 2"/>
          <p:cNvSpPr txBox="1">
            <a:spLocks/>
          </p:cNvSpPr>
          <p:nvPr/>
        </p:nvSpPr>
        <p:spPr bwMode="auto">
          <a:xfrm>
            <a:off x="392663" y="4644088"/>
            <a:ext cx="309766" cy="427381"/>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eaLnBrk="1" fontAlgn="base" hangingPunct="1">
              <a:spcBef>
                <a:spcPct val="75000"/>
              </a:spcBef>
              <a:spcAft>
                <a:spcPct val="0"/>
              </a:spcAft>
              <a:defRPr sz="2000">
                <a:solidFill>
                  <a:schemeClr val="tx1"/>
                </a:solidFill>
                <a:latin typeface="Verdana"/>
                <a:ea typeface="ＭＳ Ｐゴシック" pitchFamily="34" charset="-128"/>
                <a:cs typeface="Verdana"/>
              </a:defRPr>
            </a:lvl1pPr>
            <a:lvl2pPr marL="185708" indent="-184119" algn="l" rtl="0" eaLnBrk="1" fontAlgn="base" hangingPunct="1">
              <a:spcBef>
                <a:spcPct val="40000"/>
              </a:spcBef>
              <a:spcAft>
                <a:spcPct val="0"/>
              </a:spcAft>
              <a:buClr>
                <a:schemeClr val="tx1"/>
              </a:buClr>
              <a:buFont typeface="Times" pitchFamily="18" charset="0"/>
              <a:buChar char="•"/>
              <a:defRPr sz="2000">
                <a:solidFill>
                  <a:schemeClr val="tx1"/>
                </a:solidFill>
                <a:latin typeface="Verdana"/>
                <a:ea typeface="ＭＳ Ｐゴシック" pitchFamily="34" charset="-128"/>
                <a:cs typeface="Verdana"/>
              </a:defRPr>
            </a:lvl2pPr>
            <a:lvl3pPr marL="414271" indent="-226975" algn="l" rtl="0" eaLnBrk="1" fontAlgn="base" hangingPunct="1">
              <a:spcBef>
                <a:spcPct val="20000"/>
              </a:spcBef>
              <a:spcAft>
                <a:spcPct val="0"/>
              </a:spcAft>
              <a:buClr>
                <a:schemeClr val="bg2"/>
              </a:buClr>
              <a:buFont typeface="Neo Sans Intel" pitchFamily="34" charset="0"/>
              <a:buChar char="–"/>
              <a:defRPr>
                <a:solidFill>
                  <a:schemeClr val="tx1"/>
                </a:solidFill>
                <a:latin typeface="Verdana"/>
                <a:ea typeface="ＭＳ Ｐゴシック" pitchFamily="34" charset="-128"/>
                <a:cs typeface="Verdana"/>
              </a:defRPr>
            </a:lvl3pPr>
            <a:lvl4pPr marL="568232" indent="-152374" algn="l" rtl="0" eaLnBrk="1" fontAlgn="base" hangingPunct="1">
              <a:spcBef>
                <a:spcPct val="20000"/>
              </a:spcBef>
              <a:spcAft>
                <a:spcPct val="0"/>
              </a:spcAft>
              <a:buClr>
                <a:schemeClr val="bg2"/>
              </a:buClr>
              <a:buFont typeface="Neo Sans Intel" pitchFamily="34" charset="0"/>
              <a:buChar char="–"/>
              <a:defRPr>
                <a:solidFill>
                  <a:schemeClr val="tx1"/>
                </a:solidFill>
                <a:latin typeface="Verdana"/>
                <a:ea typeface="ＭＳ Ｐゴシック" pitchFamily="34" charset="-128"/>
                <a:cs typeface="Verdana"/>
              </a:defRPr>
            </a:lvl4pPr>
            <a:lvl5pPr marL="761876" indent="-192057" algn="l" rtl="0" eaLnBrk="1" fontAlgn="base" hangingPunct="1">
              <a:spcBef>
                <a:spcPct val="20000"/>
              </a:spcBef>
              <a:spcAft>
                <a:spcPct val="0"/>
              </a:spcAft>
              <a:buClr>
                <a:schemeClr val="bg2"/>
              </a:buClr>
              <a:buChar char="–"/>
              <a:defRPr>
                <a:solidFill>
                  <a:schemeClr val="tx1"/>
                </a:solidFill>
                <a:latin typeface="Verdana"/>
                <a:ea typeface="ＭＳ Ｐゴシック" pitchFamily="34" charset="-128"/>
                <a:cs typeface="Verdana"/>
              </a:defRPr>
            </a:lvl5pPr>
            <a:lvl6pPr marL="1219001" indent="-192057" algn="l" rtl="0" eaLnBrk="1" fontAlgn="base" hangingPunct="1">
              <a:spcBef>
                <a:spcPct val="20000"/>
              </a:spcBef>
              <a:spcAft>
                <a:spcPct val="0"/>
              </a:spcAft>
              <a:buClr>
                <a:schemeClr val="bg2"/>
              </a:buClr>
              <a:buChar char="–"/>
              <a:defRPr sz="1600">
                <a:solidFill>
                  <a:schemeClr val="tx1"/>
                </a:solidFill>
                <a:latin typeface="+mn-lt"/>
                <a:cs typeface="+mn-cs"/>
              </a:defRPr>
            </a:lvl6pPr>
            <a:lvl7pPr marL="1676127" indent="-192057" algn="l" rtl="0" eaLnBrk="1" fontAlgn="base" hangingPunct="1">
              <a:spcBef>
                <a:spcPct val="20000"/>
              </a:spcBef>
              <a:spcAft>
                <a:spcPct val="0"/>
              </a:spcAft>
              <a:buClr>
                <a:schemeClr val="bg2"/>
              </a:buClr>
              <a:buChar char="–"/>
              <a:defRPr sz="1600">
                <a:solidFill>
                  <a:schemeClr val="tx1"/>
                </a:solidFill>
                <a:latin typeface="+mn-lt"/>
                <a:cs typeface="+mn-cs"/>
              </a:defRPr>
            </a:lvl7pPr>
            <a:lvl8pPr marL="2133252" indent="-192057" algn="l" rtl="0" eaLnBrk="1" fontAlgn="base" hangingPunct="1">
              <a:spcBef>
                <a:spcPct val="20000"/>
              </a:spcBef>
              <a:spcAft>
                <a:spcPct val="0"/>
              </a:spcAft>
              <a:buClr>
                <a:schemeClr val="bg2"/>
              </a:buClr>
              <a:buChar char="–"/>
              <a:defRPr sz="1600">
                <a:solidFill>
                  <a:schemeClr val="tx1"/>
                </a:solidFill>
                <a:latin typeface="+mn-lt"/>
                <a:cs typeface="+mn-cs"/>
              </a:defRPr>
            </a:lvl8pPr>
            <a:lvl9pPr marL="2590377" indent="-192057" algn="l" rtl="0" eaLnBrk="1" fontAlgn="base" hangingPunct="1">
              <a:spcBef>
                <a:spcPct val="20000"/>
              </a:spcBef>
              <a:spcAft>
                <a:spcPct val="0"/>
              </a:spcAft>
              <a:buClr>
                <a:schemeClr val="bg2"/>
              </a:buClr>
              <a:buChar char="–"/>
              <a:defRPr sz="1600">
                <a:solidFill>
                  <a:schemeClr val="tx1"/>
                </a:solidFill>
                <a:latin typeface="+mn-lt"/>
                <a:cs typeface="+mn-cs"/>
              </a:defRPr>
            </a:lvl9pPr>
          </a:lstStyle>
          <a:p>
            <a:pPr lvl="0"/>
            <a:r>
              <a:rPr lang="en-US" sz="2400" b="1" dirty="0">
                <a:solidFill>
                  <a:schemeClr val="bg1"/>
                </a:solidFill>
                <a:latin typeface="Intel Clear" panose="020B0604020203020204" pitchFamily="34" charset="0"/>
              </a:rPr>
              <a:t>3</a:t>
            </a:r>
          </a:p>
        </p:txBody>
      </p:sp>
      <p:cxnSp>
        <p:nvCxnSpPr>
          <p:cNvPr id="113" name="Straight Connector 112"/>
          <p:cNvCxnSpPr/>
          <p:nvPr/>
        </p:nvCxnSpPr>
        <p:spPr>
          <a:xfrm flipH="1" flipV="1">
            <a:off x="193100" y="4532324"/>
            <a:ext cx="6652694" cy="1"/>
          </a:xfrm>
          <a:prstGeom prst="line">
            <a:avLst/>
          </a:prstGeom>
          <a:ln w="6350">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14" name="Content Placeholder 2"/>
          <p:cNvSpPr txBox="1">
            <a:spLocks/>
          </p:cNvSpPr>
          <p:nvPr/>
        </p:nvSpPr>
        <p:spPr bwMode="auto">
          <a:xfrm>
            <a:off x="835510" y="4676340"/>
            <a:ext cx="5982326" cy="457075"/>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eaLnBrk="1" fontAlgn="base" hangingPunct="1">
              <a:spcBef>
                <a:spcPct val="75000"/>
              </a:spcBef>
              <a:spcAft>
                <a:spcPct val="0"/>
              </a:spcAft>
              <a:defRPr sz="2000">
                <a:solidFill>
                  <a:schemeClr val="tx1"/>
                </a:solidFill>
                <a:latin typeface="Verdana"/>
                <a:ea typeface="ＭＳ Ｐゴシック" pitchFamily="34" charset="-128"/>
                <a:cs typeface="Verdana"/>
              </a:defRPr>
            </a:lvl1pPr>
            <a:lvl2pPr marL="185708" indent="-184119" algn="l" rtl="0" eaLnBrk="1" fontAlgn="base" hangingPunct="1">
              <a:spcBef>
                <a:spcPct val="40000"/>
              </a:spcBef>
              <a:spcAft>
                <a:spcPct val="0"/>
              </a:spcAft>
              <a:buClr>
                <a:schemeClr val="tx1"/>
              </a:buClr>
              <a:buFont typeface="Times" pitchFamily="18" charset="0"/>
              <a:buChar char="•"/>
              <a:defRPr sz="2000">
                <a:solidFill>
                  <a:schemeClr val="tx1"/>
                </a:solidFill>
                <a:latin typeface="Verdana"/>
                <a:ea typeface="ＭＳ Ｐゴシック" pitchFamily="34" charset="-128"/>
                <a:cs typeface="Verdana"/>
              </a:defRPr>
            </a:lvl2pPr>
            <a:lvl3pPr marL="414271" indent="-226975" algn="l" rtl="0" eaLnBrk="1" fontAlgn="base" hangingPunct="1">
              <a:spcBef>
                <a:spcPct val="20000"/>
              </a:spcBef>
              <a:spcAft>
                <a:spcPct val="0"/>
              </a:spcAft>
              <a:buClr>
                <a:schemeClr val="bg2"/>
              </a:buClr>
              <a:buFont typeface="Neo Sans Intel" pitchFamily="34" charset="0"/>
              <a:buChar char="–"/>
              <a:defRPr>
                <a:solidFill>
                  <a:schemeClr val="tx1"/>
                </a:solidFill>
                <a:latin typeface="Verdana"/>
                <a:ea typeface="ＭＳ Ｐゴシック" pitchFamily="34" charset="-128"/>
                <a:cs typeface="Verdana"/>
              </a:defRPr>
            </a:lvl3pPr>
            <a:lvl4pPr marL="568232" indent="-152374" algn="l" rtl="0" eaLnBrk="1" fontAlgn="base" hangingPunct="1">
              <a:spcBef>
                <a:spcPct val="20000"/>
              </a:spcBef>
              <a:spcAft>
                <a:spcPct val="0"/>
              </a:spcAft>
              <a:buClr>
                <a:schemeClr val="bg2"/>
              </a:buClr>
              <a:buFont typeface="Neo Sans Intel" pitchFamily="34" charset="0"/>
              <a:buChar char="–"/>
              <a:defRPr>
                <a:solidFill>
                  <a:schemeClr val="tx1"/>
                </a:solidFill>
                <a:latin typeface="Verdana"/>
                <a:ea typeface="ＭＳ Ｐゴシック" pitchFamily="34" charset="-128"/>
                <a:cs typeface="Verdana"/>
              </a:defRPr>
            </a:lvl4pPr>
            <a:lvl5pPr marL="761876" indent="-192057" algn="l" rtl="0" eaLnBrk="1" fontAlgn="base" hangingPunct="1">
              <a:spcBef>
                <a:spcPct val="20000"/>
              </a:spcBef>
              <a:spcAft>
                <a:spcPct val="0"/>
              </a:spcAft>
              <a:buClr>
                <a:schemeClr val="bg2"/>
              </a:buClr>
              <a:buChar char="–"/>
              <a:defRPr>
                <a:solidFill>
                  <a:schemeClr val="tx1"/>
                </a:solidFill>
                <a:latin typeface="Verdana"/>
                <a:ea typeface="ＭＳ Ｐゴシック" pitchFamily="34" charset="-128"/>
                <a:cs typeface="Verdana"/>
              </a:defRPr>
            </a:lvl5pPr>
            <a:lvl6pPr marL="1219001" indent="-192057" algn="l" rtl="0" eaLnBrk="1" fontAlgn="base" hangingPunct="1">
              <a:spcBef>
                <a:spcPct val="20000"/>
              </a:spcBef>
              <a:spcAft>
                <a:spcPct val="0"/>
              </a:spcAft>
              <a:buClr>
                <a:schemeClr val="bg2"/>
              </a:buClr>
              <a:buChar char="–"/>
              <a:defRPr sz="1600">
                <a:solidFill>
                  <a:schemeClr val="tx1"/>
                </a:solidFill>
                <a:latin typeface="+mn-lt"/>
                <a:cs typeface="+mn-cs"/>
              </a:defRPr>
            </a:lvl6pPr>
            <a:lvl7pPr marL="1676127" indent="-192057" algn="l" rtl="0" eaLnBrk="1" fontAlgn="base" hangingPunct="1">
              <a:spcBef>
                <a:spcPct val="20000"/>
              </a:spcBef>
              <a:spcAft>
                <a:spcPct val="0"/>
              </a:spcAft>
              <a:buClr>
                <a:schemeClr val="bg2"/>
              </a:buClr>
              <a:buChar char="–"/>
              <a:defRPr sz="1600">
                <a:solidFill>
                  <a:schemeClr val="tx1"/>
                </a:solidFill>
                <a:latin typeface="+mn-lt"/>
                <a:cs typeface="+mn-cs"/>
              </a:defRPr>
            </a:lvl7pPr>
            <a:lvl8pPr marL="2133252" indent="-192057" algn="l" rtl="0" eaLnBrk="1" fontAlgn="base" hangingPunct="1">
              <a:spcBef>
                <a:spcPct val="20000"/>
              </a:spcBef>
              <a:spcAft>
                <a:spcPct val="0"/>
              </a:spcAft>
              <a:buClr>
                <a:schemeClr val="bg2"/>
              </a:buClr>
              <a:buChar char="–"/>
              <a:defRPr sz="1600">
                <a:solidFill>
                  <a:schemeClr val="tx1"/>
                </a:solidFill>
                <a:latin typeface="+mn-lt"/>
                <a:cs typeface="+mn-cs"/>
              </a:defRPr>
            </a:lvl8pPr>
            <a:lvl9pPr marL="2590377" indent="-192057" algn="l" rtl="0" eaLnBrk="1" fontAlgn="base" hangingPunct="1">
              <a:spcBef>
                <a:spcPct val="20000"/>
              </a:spcBef>
              <a:spcAft>
                <a:spcPct val="0"/>
              </a:spcAft>
              <a:buClr>
                <a:schemeClr val="bg2"/>
              </a:buClr>
              <a:buChar char="–"/>
              <a:defRPr sz="1600">
                <a:solidFill>
                  <a:schemeClr val="tx1"/>
                </a:solidFill>
                <a:latin typeface="+mn-lt"/>
                <a:cs typeface="+mn-cs"/>
              </a:defRPr>
            </a:lvl9pPr>
          </a:lstStyle>
          <a:p>
            <a:pPr algn="just">
              <a:spcBef>
                <a:spcPts val="600"/>
              </a:spcBef>
            </a:pPr>
            <a:r>
              <a:rPr lang="en-US" sz="1800" b="1" dirty="0">
                <a:solidFill>
                  <a:schemeClr val="accent1">
                    <a:lumMod val="50000"/>
                  </a:schemeClr>
                </a:solidFill>
                <a:latin typeface="Roboto Condensed" charset="0"/>
                <a:ea typeface="Roboto Condensed" charset="0"/>
              </a:rPr>
              <a:t>Done in the </a:t>
            </a:r>
            <a:r>
              <a:rPr lang="en-US" b="1" dirty="0">
                <a:solidFill>
                  <a:srgbClr val="FF9800"/>
                </a:solidFill>
                <a:latin typeface="Roboto Condensed Light"/>
                <a:ea typeface="Roboto Condensed Light"/>
                <a:cs typeface="Roboto Condensed Light"/>
              </a:rPr>
              <a:t>presence of candidates </a:t>
            </a:r>
            <a:r>
              <a:rPr lang="en-US" sz="1800" b="1" dirty="0">
                <a:solidFill>
                  <a:schemeClr val="accent1">
                    <a:lumMod val="50000"/>
                  </a:schemeClr>
                </a:solidFill>
                <a:latin typeface="Roboto Condensed" charset="0"/>
                <a:ea typeface="Roboto Condensed" charset="0"/>
              </a:rPr>
              <a:t>or their agents.</a:t>
            </a:r>
          </a:p>
        </p:txBody>
      </p:sp>
      <p:sp>
        <p:nvSpPr>
          <p:cNvPr id="115" name="Rounded Rectangle 114"/>
          <p:cNvSpPr/>
          <p:nvPr/>
        </p:nvSpPr>
        <p:spPr>
          <a:xfrm>
            <a:off x="35496" y="1802540"/>
            <a:ext cx="2304256" cy="913226"/>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600" dirty="0">
                <a:solidFill>
                  <a:schemeClr val="bg1"/>
                </a:solidFill>
                <a:latin typeface="Roboto Condensed" charset="0"/>
                <a:ea typeface="Roboto Condensed" charset="0"/>
              </a:rPr>
              <a:t>Insert ballot paper in the Ballot Unit &amp; Set Number of Candidates</a:t>
            </a:r>
          </a:p>
        </p:txBody>
      </p:sp>
      <p:sp>
        <p:nvSpPr>
          <p:cNvPr id="116" name="Rounded Rectangle 115"/>
          <p:cNvSpPr/>
          <p:nvPr/>
        </p:nvSpPr>
        <p:spPr>
          <a:xfrm>
            <a:off x="2555776" y="1773700"/>
            <a:ext cx="2029812" cy="913226"/>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1600" dirty="0">
                <a:solidFill>
                  <a:schemeClr val="bg1"/>
                </a:solidFill>
                <a:latin typeface="Roboto Condensed" charset="0"/>
                <a:ea typeface="Roboto Condensed" charset="0"/>
              </a:rPr>
              <a:t>   Seal Ballot Unit</a:t>
            </a:r>
          </a:p>
        </p:txBody>
      </p:sp>
      <p:sp>
        <p:nvSpPr>
          <p:cNvPr id="117" name="Rounded Rectangle 116"/>
          <p:cNvSpPr/>
          <p:nvPr/>
        </p:nvSpPr>
        <p:spPr>
          <a:xfrm>
            <a:off x="4788024" y="1773700"/>
            <a:ext cx="2173828" cy="913226"/>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r>
              <a:rPr lang="en-US" sz="1600" dirty="0">
                <a:solidFill>
                  <a:schemeClr val="bg1"/>
                </a:solidFill>
                <a:latin typeface="Roboto Condensed" charset="0"/>
                <a:ea typeface="Roboto Condensed" charset="0"/>
              </a:rPr>
              <a:t>Mock Poll on Every EVM + 1000 vote on 5% EVMs with VVPATs</a:t>
            </a:r>
          </a:p>
        </p:txBody>
      </p:sp>
      <p:pic>
        <p:nvPicPr>
          <p:cNvPr id="118" name="Picture 117" descr="Prep EVM.jpg"/>
          <p:cNvPicPr>
            <a:picLocks noChangeAspect="1"/>
          </p:cNvPicPr>
          <p:nvPr/>
        </p:nvPicPr>
        <p:blipFill>
          <a:blip r:embed="rId4"/>
          <a:stretch>
            <a:fillRect/>
          </a:stretch>
        </p:blipFill>
        <p:spPr>
          <a:xfrm>
            <a:off x="7024990" y="1419622"/>
            <a:ext cx="1996501" cy="1288805"/>
          </a:xfrm>
          <a:prstGeom prst="rect">
            <a:avLst/>
          </a:prstGeom>
          <a:ln>
            <a:noFill/>
          </a:ln>
          <a:effectLst>
            <a:outerShdw blurRad="292100" dist="139700" dir="2700000" algn="tl" rotWithShape="0">
              <a:srgbClr val="333333">
                <a:alpha val="65000"/>
              </a:srgbClr>
            </a:outerShdw>
          </a:effectLst>
          <a:scene3d>
            <a:camera prst="perspectiveContrastingLeftFacing"/>
            <a:lightRig rig="threePt" dir="t"/>
          </a:scene3d>
        </p:spPr>
      </p:pic>
      <p:sp>
        <p:nvSpPr>
          <p:cNvPr id="119" name="Right Arrow 118"/>
          <p:cNvSpPr/>
          <p:nvPr/>
        </p:nvSpPr>
        <p:spPr>
          <a:xfrm>
            <a:off x="2353340" y="2133740"/>
            <a:ext cx="34645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1" name="TextBox 120"/>
          <p:cNvSpPr txBox="1"/>
          <p:nvPr/>
        </p:nvSpPr>
        <p:spPr>
          <a:xfrm>
            <a:off x="107504" y="1379552"/>
            <a:ext cx="3312368" cy="400110"/>
          </a:xfrm>
          <a:prstGeom prst="rect">
            <a:avLst/>
          </a:prstGeom>
          <a:noFill/>
        </p:spPr>
        <p:txBody>
          <a:bodyPr wrap="square" rtlCol="0">
            <a:spAutoFit/>
          </a:bodyPr>
          <a:lstStyle/>
          <a:p>
            <a:r>
              <a:rPr lang="en-IN" sz="2000" b="1" u="sng" dirty="0">
                <a:solidFill>
                  <a:schemeClr val="accent1">
                    <a:lumMod val="50000"/>
                  </a:schemeClr>
                </a:solidFill>
                <a:latin typeface="Roboto Condensed"/>
                <a:ea typeface="Roboto Condensed"/>
                <a:cs typeface="Roboto Condensed"/>
                <a:sym typeface="Roboto Condensed"/>
              </a:rPr>
              <a:t>The Process </a:t>
            </a:r>
          </a:p>
        </p:txBody>
      </p:sp>
      <p:sp>
        <p:nvSpPr>
          <p:cNvPr id="122" name="TextBox 121"/>
          <p:cNvSpPr txBox="1"/>
          <p:nvPr/>
        </p:nvSpPr>
        <p:spPr>
          <a:xfrm>
            <a:off x="107504" y="2787774"/>
            <a:ext cx="3312368" cy="400110"/>
          </a:xfrm>
          <a:prstGeom prst="rect">
            <a:avLst/>
          </a:prstGeom>
          <a:noFill/>
        </p:spPr>
        <p:txBody>
          <a:bodyPr wrap="square" rtlCol="0">
            <a:spAutoFit/>
          </a:bodyPr>
          <a:lstStyle/>
          <a:p>
            <a:r>
              <a:rPr lang="en-IN" sz="2000" b="1" u="sng" dirty="0">
                <a:solidFill>
                  <a:schemeClr val="accent1">
                    <a:lumMod val="50000"/>
                  </a:schemeClr>
                </a:solidFill>
                <a:latin typeface="Roboto Condensed"/>
                <a:ea typeface="Roboto Condensed"/>
                <a:cs typeface="Roboto Condensed"/>
                <a:sym typeface="Roboto Condensed"/>
              </a:rPr>
              <a:t>Security Measures</a:t>
            </a:r>
          </a:p>
        </p:txBody>
      </p:sp>
      <p:sp>
        <p:nvSpPr>
          <p:cNvPr id="25" name="Right Arrow 24"/>
          <p:cNvSpPr/>
          <p:nvPr/>
        </p:nvSpPr>
        <p:spPr>
          <a:xfrm>
            <a:off x="4585588" y="2139702"/>
            <a:ext cx="34645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1311506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5. RANDOMIZATION</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25</a:t>
            </a:fld>
            <a:endParaRPr lang="en"/>
          </a:p>
        </p:txBody>
      </p:sp>
      <p:sp>
        <p:nvSpPr>
          <p:cNvPr id="9223" name="1st Randomization"/>
          <p:cNvSpPr>
            <a:spLocks noGrp="1"/>
          </p:cNvSpPr>
          <p:nvPr>
            <p:ph type="body" idx="4294967295"/>
          </p:nvPr>
        </p:nvSpPr>
        <p:spPr>
          <a:xfrm>
            <a:off x="395436" y="2787774"/>
            <a:ext cx="2592388" cy="622300"/>
          </a:xfrm>
        </p:spPr>
        <p:txBody>
          <a:bodyPr/>
          <a:lstStyle/>
          <a:p>
            <a:pPr lvl="0" algn="just">
              <a:buNone/>
            </a:pPr>
            <a:r>
              <a:rPr lang="en-US" sz="2000" b="1" u="sng" dirty="0"/>
              <a:t>1st</a:t>
            </a:r>
            <a:r>
              <a:rPr lang="en-US" sz="2000" b="1" u="sng" dirty="0">
                <a:solidFill>
                  <a:schemeClr val="tx1"/>
                </a:solidFill>
              </a:rPr>
              <a:t> Randomization </a:t>
            </a:r>
          </a:p>
          <a:p>
            <a:endParaRPr lang="en-IN" sz="2000" dirty="0"/>
          </a:p>
        </p:txBody>
      </p:sp>
      <p:sp>
        <p:nvSpPr>
          <p:cNvPr id="55" name="2nd Randomization"/>
          <p:cNvSpPr>
            <a:spLocks noGrp="1"/>
          </p:cNvSpPr>
          <p:nvPr>
            <p:ph type="body" idx="4294967295"/>
          </p:nvPr>
        </p:nvSpPr>
        <p:spPr>
          <a:xfrm>
            <a:off x="4932040" y="2787774"/>
            <a:ext cx="2590800" cy="622300"/>
          </a:xfrm>
        </p:spPr>
        <p:txBody>
          <a:bodyPr/>
          <a:lstStyle/>
          <a:p>
            <a:pPr lvl="0" algn="just">
              <a:buNone/>
            </a:pPr>
            <a:r>
              <a:rPr lang="en-US" sz="2000" b="1" u="sng" dirty="0"/>
              <a:t>2</a:t>
            </a:r>
            <a:r>
              <a:rPr lang="en-US" sz="2000" b="1" u="sng" baseline="30000" dirty="0"/>
              <a:t>nd</a:t>
            </a:r>
            <a:r>
              <a:rPr lang="en-US" sz="2000" b="1" u="sng" dirty="0"/>
              <a:t> </a:t>
            </a:r>
            <a:r>
              <a:rPr lang="en-US" sz="2000" b="1" u="sng" dirty="0">
                <a:solidFill>
                  <a:schemeClr val="tx1"/>
                </a:solidFill>
              </a:rPr>
              <a:t>Randomization </a:t>
            </a:r>
          </a:p>
          <a:p>
            <a:endParaRPr lang="en-IN" sz="2000" dirty="0"/>
          </a:p>
        </p:txBody>
      </p:sp>
      <p:sp>
        <p:nvSpPr>
          <p:cNvPr id="4" name="Rectangle 3"/>
          <p:cNvSpPr/>
          <p:nvPr/>
        </p:nvSpPr>
        <p:spPr>
          <a:xfrm>
            <a:off x="179512" y="1412071"/>
            <a:ext cx="7848872" cy="1015663"/>
          </a:xfrm>
          <a:prstGeom prst="rect">
            <a:avLst/>
          </a:prstGeom>
        </p:spPr>
        <p:txBody>
          <a:bodyPr wrap="square">
            <a:spAutoFit/>
          </a:bodyPr>
          <a:lstStyle/>
          <a:p>
            <a:pPr marL="342900" indent="-342900" algn="just">
              <a:buFont typeface="Wingdings" pitchFamily="2" charset="2"/>
              <a:buChar char="Ø"/>
            </a:pPr>
            <a:r>
              <a:rPr lang="en-IN" sz="2000" dirty="0">
                <a:solidFill>
                  <a:schemeClr val="accent1">
                    <a:lumMod val="50000"/>
                  </a:schemeClr>
                </a:solidFill>
                <a:latin typeface="Roboto Condensed Light"/>
                <a:ea typeface="Roboto Condensed Light"/>
                <a:cs typeface="Roboto Condensed Light"/>
                <a:sym typeface="Roboto Condensed Light"/>
              </a:rPr>
              <a:t>EVMs are </a:t>
            </a:r>
            <a:r>
              <a:rPr lang="en-IN" sz="1800" b="1" dirty="0">
                <a:solidFill>
                  <a:srgbClr val="FF9800"/>
                </a:solidFill>
                <a:latin typeface="Roboto Condensed Light"/>
                <a:ea typeface="Roboto Condensed Light"/>
                <a:cs typeface="Roboto Condensed Light"/>
                <a:sym typeface="Roboto Condensed Light"/>
              </a:rPr>
              <a:t>Randomized  twice</a:t>
            </a:r>
            <a:r>
              <a:rPr lang="en-IN" sz="1800" dirty="0">
                <a:solidFill>
                  <a:srgbClr val="FF9800"/>
                </a:solidFill>
                <a:latin typeface="Roboto Condensed Light"/>
                <a:ea typeface="Roboto Condensed Light"/>
                <a:cs typeface="Roboto Condensed Light"/>
                <a:sym typeface="Roboto Condensed Light"/>
              </a:rPr>
              <a:t> </a:t>
            </a:r>
            <a:r>
              <a:rPr lang="en-IN" sz="2000" dirty="0">
                <a:solidFill>
                  <a:schemeClr val="accent1">
                    <a:lumMod val="50000"/>
                  </a:schemeClr>
                </a:solidFill>
                <a:latin typeface="Roboto Condensed Light"/>
                <a:ea typeface="Roboto Condensed Light"/>
                <a:cs typeface="Roboto Condensed Light"/>
                <a:sym typeface="Roboto Condensed Light"/>
              </a:rPr>
              <a:t>using EVM Tracking Software (ETS).</a:t>
            </a:r>
          </a:p>
          <a:p>
            <a:pPr marL="342900" indent="-342900" algn="just">
              <a:buFont typeface="Wingdings" pitchFamily="2" charset="2"/>
              <a:buChar char="Ø"/>
            </a:pPr>
            <a:r>
              <a:rPr lang="en-IN" sz="2000" dirty="0">
                <a:solidFill>
                  <a:schemeClr val="accent1">
                    <a:lumMod val="50000"/>
                  </a:schemeClr>
                </a:solidFill>
                <a:latin typeface="Roboto Condensed Light"/>
                <a:ea typeface="Roboto Condensed Light"/>
                <a:cs typeface="Roboto Condensed Light"/>
                <a:sym typeface="Roboto Condensed Light"/>
              </a:rPr>
              <a:t>Only FLC approved EVMs recorded in ETS get picked up for first randomisation</a:t>
            </a:r>
          </a:p>
        </p:txBody>
      </p:sp>
      <p:sp>
        <p:nvSpPr>
          <p:cNvPr id="9226" name="1st randomization Text"/>
          <p:cNvSpPr/>
          <p:nvPr/>
        </p:nvSpPr>
        <p:spPr>
          <a:xfrm>
            <a:off x="107504" y="3363838"/>
            <a:ext cx="7272808" cy="1728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000" dirty="0">
                <a:latin typeface="Roboto Condensed" charset="0"/>
                <a:ea typeface="Roboto Condensed" charset="0"/>
              </a:rPr>
              <a:t>- Done after FLC</a:t>
            </a:r>
          </a:p>
          <a:p>
            <a:r>
              <a:rPr lang="en-IN" sz="2000" dirty="0">
                <a:latin typeface="Roboto Condensed" charset="0"/>
                <a:ea typeface="Roboto Condensed" charset="0"/>
              </a:rPr>
              <a:t>- To allocate EVMs available in district, randomly, to a particular AC.</a:t>
            </a:r>
          </a:p>
          <a:p>
            <a:r>
              <a:rPr lang="en-IN" sz="2000" dirty="0">
                <a:latin typeface="Roboto Condensed" charset="0"/>
                <a:ea typeface="Roboto Condensed" charset="0"/>
              </a:rPr>
              <a:t>- In presence of representatives of political parties.</a:t>
            </a:r>
          </a:p>
          <a:p>
            <a:r>
              <a:rPr lang="en-IN" sz="2000" dirty="0">
                <a:latin typeface="Roboto Condensed" charset="0"/>
                <a:ea typeface="Roboto Condensed" charset="0"/>
              </a:rPr>
              <a:t>- List of AC-wise Randomized CU/BU and the training EVMs shared with political parties.</a:t>
            </a:r>
          </a:p>
        </p:txBody>
      </p:sp>
      <p:sp>
        <p:nvSpPr>
          <p:cNvPr id="6" name="Down Arrow 5"/>
          <p:cNvSpPr/>
          <p:nvPr/>
        </p:nvSpPr>
        <p:spPr>
          <a:xfrm>
            <a:off x="1403648" y="3003798"/>
            <a:ext cx="288032"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4016056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5. RANDOMIZATION</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26</a:t>
            </a:fld>
            <a:endParaRPr lang="en"/>
          </a:p>
        </p:txBody>
      </p:sp>
      <p:sp>
        <p:nvSpPr>
          <p:cNvPr id="9223" name="1st Randomization"/>
          <p:cNvSpPr>
            <a:spLocks noGrp="1"/>
          </p:cNvSpPr>
          <p:nvPr>
            <p:ph type="body" idx="4294967295"/>
          </p:nvPr>
        </p:nvSpPr>
        <p:spPr>
          <a:xfrm>
            <a:off x="395436" y="2787774"/>
            <a:ext cx="2592388" cy="622300"/>
          </a:xfrm>
        </p:spPr>
        <p:txBody>
          <a:bodyPr/>
          <a:lstStyle/>
          <a:p>
            <a:pPr lvl="0" algn="just">
              <a:buNone/>
            </a:pPr>
            <a:r>
              <a:rPr lang="en-US" sz="2000" b="1" u="sng" dirty="0"/>
              <a:t>1st</a:t>
            </a:r>
            <a:r>
              <a:rPr lang="en-US" sz="2000" b="1" u="sng" dirty="0">
                <a:solidFill>
                  <a:schemeClr val="tx1"/>
                </a:solidFill>
              </a:rPr>
              <a:t> Randomization </a:t>
            </a:r>
          </a:p>
          <a:p>
            <a:endParaRPr lang="en-IN" sz="2000" dirty="0"/>
          </a:p>
        </p:txBody>
      </p:sp>
      <p:sp>
        <p:nvSpPr>
          <p:cNvPr id="55" name="2nd Randomization"/>
          <p:cNvSpPr>
            <a:spLocks noGrp="1"/>
          </p:cNvSpPr>
          <p:nvPr>
            <p:ph type="body" idx="4294967295"/>
          </p:nvPr>
        </p:nvSpPr>
        <p:spPr>
          <a:xfrm>
            <a:off x="4932040" y="2787774"/>
            <a:ext cx="2590800" cy="622300"/>
          </a:xfrm>
        </p:spPr>
        <p:txBody>
          <a:bodyPr/>
          <a:lstStyle/>
          <a:p>
            <a:pPr lvl="0" algn="just">
              <a:buNone/>
            </a:pPr>
            <a:r>
              <a:rPr lang="en-US" sz="2000" b="1" u="sng" dirty="0"/>
              <a:t>2</a:t>
            </a:r>
            <a:r>
              <a:rPr lang="en-US" sz="2000" b="1" u="sng" baseline="30000" dirty="0"/>
              <a:t>nd</a:t>
            </a:r>
            <a:r>
              <a:rPr lang="en-US" sz="2000" b="1" u="sng" dirty="0"/>
              <a:t> </a:t>
            </a:r>
            <a:r>
              <a:rPr lang="en-US" sz="2000" b="1" u="sng" dirty="0">
                <a:solidFill>
                  <a:schemeClr val="tx1"/>
                </a:solidFill>
              </a:rPr>
              <a:t>Randomization </a:t>
            </a:r>
          </a:p>
          <a:p>
            <a:endParaRPr lang="en-IN" sz="2000" dirty="0"/>
          </a:p>
        </p:txBody>
      </p:sp>
      <p:sp>
        <p:nvSpPr>
          <p:cNvPr id="4" name="Rectangle 3"/>
          <p:cNvSpPr/>
          <p:nvPr/>
        </p:nvSpPr>
        <p:spPr>
          <a:xfrm>
            <a:off x="179512" y="1412071"/>
            <a:ext cx="7848872" cy="1015663"/>
          </a:xfrm>
          <a:prstGeom prst="rect">
            <a:avLst/>
          </a:prstGeom>
        </p:spPr>
        <p:txBody>
          <a:bodyPr wrap="square">
            <a:spAutoFit/>
          </a:bodyPr>
          <a:lstStyle/>
          <a:p>
            <a:pPr marL="342900" indent="-342900" algn="just">
              <a:buFont typeface="Wingdings" pitchFamily="2" charset="2"/>
              <a:buChar char="Ø"/>
            </a:pPr>
            <a:r>
              <a:rPr lang="en-IN" sz="2000" dirty="0">
                <a:solidFill>
                  <a:schemeClr val="accent1">
                    <a:lumMod val="50000"/>
                  </a:schemeClr>
                </a:solidFill>
                <a:latin typeface="Roboto Condensed Light"/>
                <a:ea typeface="Roboto Condensed Light"/>
                <a:cs typeface="Roboto Condensed Light"/>
                <a:sym typeface="Roboto Condensed Light"/>
              </a:rPr>
              <a:t>EVMs are </a:t>
            </a:r>
            <a:r>
              <a:rPr lang="en-IN" sz="1800" b="1" dirty="0">
                <a:solidFill>
                  <a:srgbClr val="FF9800"/>
                </a:solidFill>
                <a:latin typeface="Roboto Condensed Light"/>
                <a:ea typeface="Roboto Condensed Light"/>
                <a:cs typeface="Roboto Condensed Light"/>
                <a:sym typeface="Roboto Condensed Light"/>
              </a:rPr>
              <a:t>Randomized  twice</a:t>
            </a:r>
            <a:r>
              <a:rPr lang="en-IN" sz="1800" dirty="0">
                <a:solidFill>
                  <a:srgbClr val="FF9800"/>
                </a:solidFill>
                <a:latin typeface="Roboto Condensed Light"/>
                <a:ea typeface="Roboto Condensed Light"/>
                <a:cs typeface="Roboto Condensed Light"/>
                <a:sym typeface="Roboto Condensed Light"/>
              </a:rPr>
              <a:t> </a:t>
            </a:r>
            <a:r>
              <a:rPr lang="en-IN" sz="2000" dirty="0">
                <a:solidFill>
                  <a:schemeClr val="accent1">
                    <a:lumMod val="50000"/>
                  </a:schemeClr>
                </a:solidFill>
                <a:latin typeface="Roboto Condensed Light"/>
                <a:ea typeface="Roboto Condensed Light"/>
                <a:cs typeface="Roboto Condensed Light"/>
                <a:sym typeface="Roboto Condensed Light"/>
              </a:rPr>
              <a:t>using EVM Tracking Software (ETS).</a:t>
            </a:r>
          </a:p>
          <a:p>
            <a:pPr marL="342900" indent="-342900" algn="just">
              <a:buFont typeface="Wingdings" pitchFamily="2" charset="2"/>
              <a:buChar char="Ø"/>
            </a:pPr>
            <a:r>
              <a:rPr lang="en-IN" sz="2000" dirty="0">
                <a:solidFill>
                  <a:schemeClr val="accent1">
                    <a:lumMod val="50000"/>
                  </a:schemeClr>
                </a:solidFill>
                <a:latin typeface="Roboto Condensed Light"/>
                <a:ea typeface="Roboto Condensed Light"/>
                <a:cs typeface="Roboto Condensed Light"/>
                <a:sym typeface="Roboto Condensed Light"/>
              </a:rPr>
              <a:t>Only FLC approved EVMs recorded in ETS get picked up for first randomisation</a:t>
            </a:r>
          </a:p>
        </p:txBody>
      </p:sp>
      <p:sp>
        <p:nvSpPr>
          <p:cNvPr id="57" name="2nd Randomization Text"/>
          <p:cNvSpPr/>
          <p:nvPr/>
        </p:nvSpPr>
        <p:spPr>
          <a:xfrm>
            <a:off x="1835696" y="3363838"/>
            <a:ext cx="7272808" cy="17281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2000" dirty="0">
                <a:latin typeface="Roboto Condensed" charset="0"/>
                <a:ea typeface="Roboto Condensed" charset="0"/>
              </a:rPr>
              <a:t>- Done just before ‘candidate setting’.</a:t>
            </a:r>
          </a:p>
          <a:p>
            <a:r>
              <a:rPr lang="en-IN" sz="2000" dirty="0">
                <a:latin typeface="Roboto Condensed" charset="0"/>
                <a:ea typeface="Roboto Condensed" charset="0"/>
              </a:rPr>
              <a:t>- To allocate EVMs available in an AC to specific polling stations.</a:t>
            </a:r>
          </a:p>
          <a:p>
            <a:r>
              <a:rPr lang="en-IN" sz="2000" dirty="0">
                <a:latin typeface="Roboto Condensed" charset="0"/>
                <a:ea typeface="Roboto Condensed" charset="0"/>
              </a:rPr>
              <a:t>- In presence of candidates/election agents and list shared.</a:t>
            </a:r>
          </a:p>
        </p:txBody>
      </p:sp>
      <p:sp>
        <p:nvSpPr>
          <p:cNvPr id="9" name="Down Arrow 8"/>
          <p:cNvSpPr/>
          <p:nvPr/>
        </p:nvSpPr>
        <p:spPr>
          <a:xfrm>
            <a:off x="5796136" y="3003798"/>
            <a:ext cx="288032"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9190484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5. RANDOMIZATION</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27</a:t>
            </a:fld>
            <a:endParaRPr lang="en"/>
          </a:p>
        </p:txBody>
      </p:sp>
      <p:cxnSp>
        <p:nvCxnSpPr>
          <p:cNvPr id="8" name="Straight Arrow Connector 7"/>
          <p:cNvCxnSpPr>
            <a:stCxn id="6" idx="3"/>
            <a:endCxn id="11" idx="1"/>
          </p:cNvCxnSpPr>
          <p:nvPr/>
        </p:nvCxnSpPr>
        <p:spPr>
          <a:xfrm flipV="1">
            <a:off x="1907704" y="2463738"/>
            <a:ext cx="2304256" cy="7560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4211960" y="2139702"/>
            <a:ext cx="1656184" cy="648072"/>
          </a:xfrm>
          <a:prstGeom prst="roundRect">
            <a:avLst/>
          </a:prstGeom>
          <a:solidFill>
            <a:srgbClr val="FCA3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AC 1</a:t>
            </a:r>
          </a:p>
        </p:txBody>
      </p:sp>
      <p:cxnSp>
        <p:nvCxnSpPr>
          <p:cNvPr id="19" name="Straight Arrow Connector 18"/>
          <p:cNvCxnSpPr>
            <a:stCxn id="6" idx="3"/>
            <a:endCxn id="38" idx="1"/>
          </p:cNvCxnSpPr>
          <p:nvPr/>
        </p:nvCxnSpPr>
        <p:spPr>
          <a:xfrm>
            <a:off x="1907704" y="3219822"/>
            <a:ext cx="2304256" cy="360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6" idx="3"/>
            <a:endCxn id="39" idx="1"/>
          </p:cNvCxnSpPr>
          <p:nvPr/>
        </p:nvCxnSpPr>
        <p:spPr>
          <a:xfrm>
            <a:off x="1907704" y="3219822"/>
            <a:ext cx="2304256" cy="13321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a:xfrm>
            <a:off x="4211960" y="2931790"/>
            <a:ext cx="1656184" cy="648072"/>
          </a:xfrm>
          <a:prstGeom prst="roundRect">
            <a:avLst/>
          </a:prstGeom>
          <a:solidFill>
            <a:srgbClr val="FCA3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AC 2</a:t>
            </a:r>
          </a:p>
        </p:txBody>
      </p:sp>
      <p:sp>
        <p:nvSpPr>
          <p:cNvPr id="39" name="Rounded Rectangle 38"/>
          <p:cNvSpPr/>
          <p:nvPr/>
        </p:nvSpPr>
        <p:spPr>
          <a:xfrm>
            <a:off x="4211960" y="4227934"/>
            <a:ext cx="1656184" cy="648072"/>
          </a:xfrm>
          <a:prstGeom prst="roundRect">
            <a:avLst/>
          </a:prstGeom>
          <a:solidFill>
            <a:srgbClr val="FCA3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AC (n)</a:t>
            </a:r>
          </a:p>
        </p:txBody>
      </p:sp>
      <p:sp>
        <p:nvSpPr>
          <p:cNvPr id="22" name="Oval 21"/>
          <p:cNvSpPr/>
          <p:nvPr/>
        </p:nvSpPr>
        <p:spPr>
          <a:xfrm>
            <a:off x="4860032" y="4043704"/>
            <a:ext cx="216024" cy="1842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Oval 40"/>
          <p:cNvSpPr/>
          <p:nvPr/>
        </p:nvSpPr>
        <p:spPr>
          <a:xfrm>
            <a:off x="4860032" y="3651870"/>
            <a:ext cx="216024" cy="1842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9217" name="Straight Arrow Connector 9216"/>
          <p:cNvCxnSpPr>
            <a:stCxn id="11" idx="3"/>
            <a:endCxn id="5" idx="1"/>
          </p:cNvCxnSpPr>
          <p:nvPr/>
        </p:nvCxnSpPr>
        <p:spPr>
          <a:xfrm flipV="1">
            <a:off x="5868144" y="1671650"/>
            <a:ext cx="1080120"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220" name="Straight Arrow Connector 9219"/>
          <p:cNvCxnSpPr>
            <a:stCxn id="11" idx="3"/>
            <a:endCxn id="40" idx="1"/>
          </p:cNvCxnSpPr>
          <p:nvPr/>
        </p:nvCxnSpPr>
        <p:spPr>
          <a:xfrm>
            <a:off x="5868144" y="2463738"/>
            <a:ext cx="1080120" cy="720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a:xfrm>
            <a:off x="6948264" y="1419621"/>
            <a:ext cx="864096" cy="5040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PS1</a:t>
            </a:r>
          </a:p>
        </p:txBody>
      </p:sp>
      <p:sp>
        <p:nvSpPr>
          <p:cNvPr id="40" name="Rounded Rectangle 39"/>
          <p:cNvSpPr/>
          <p:nvPr/>
        </p:nvSpPr>
        <p:spPr>
          <a:xfrm>
            <a:off x="6948264" y="2283718"/>
            <a:ext cx="864096" cy="5040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PS2</a:t>
            </a:r>
          </a:p>
        </p:txBody>
      </p:sp>
      <p:grpSp>
        <p:nvGrpSpPr>
          <p:cNvPr id="15" name="Group 14"/>
          <p:cNvGrpSpPr/>
          <p:nvPr/>
        </p:nvGrpSpPr>
        <p:grpSpPr>
          <a:xfrm>
            <a:off x="179512" y="1995686"/>
            <a:ext cx="7632848" cy="2448272"/>
            <a:chOff x="179512" y="2499742"/>
            <a:chExt cx="7632848" cy="2448272"/>
          </a:xfrm>
        </p:grpSpPr>
        <p:sp>
          <p:nvSpPr>
            <p:cNvPr id="6" name="Rectangle 5"/>
            <p:cNvSpPr/>
            <p:nvPr/>
          </p:nvSpPr>
          <p:spPr>
            <a:xfrm>
              <a:off x="1043608" y="2499742"/>
              <a:ext cx="864096" cy="24482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IN" sz="2400" b="1" dirty="0">
                  <a:latin typeface="Roboto Condensed" charset="0"/>
                  <a:ea typeface="Roboto Condensed" charset="0"/>
                </a:rPr>
                <a:t>District</a:t>
              </a:r>
            </a:p>
          </p:txBody>
        </p:sp>
        <p:pic>
          <p:nvPicPr>
            <p:cNvPr id="9218" name="Picture 2" descr="Image result for evm"/>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79512" y="2499743"/>
              <a:ext cx="363112" cy="233300"/>
            </a:xfrm>
            <a:prstGeom prst="rect">
              <a:avLst/>
            </a:prstGeom>
            <a:noFill/>
            <a:extLst>
              <a:ext uri="{909E8E84-426E-40dd-AFC4-6F175D3DCCD1}">
                <a14:hiddenFill xmlns:a14="http://schemas.microsoft.com/office/drawing/2010/main" xmlns="">
                  <a:solidFill>
                    <a:srgbClr val="FFFFFF"/>
                  </a:solidFill>
                </a14:hiddenFill>
              </a:ext>
            </a:extLst>
          </p:spPr>
        </p:pic>
        <p:pic>
          <p:nvPicPr>
            <p:cNvPr id="23" name="Picture 2" descr="Image result for evm"/>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08488" y="2499742"/>
              <a:ext cx="363112" cy="233300"/>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 descr="Image result for evm"/>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79512" y="2805050"/>
              <a:ext cx="363112" cy="233300"/>
            </a:xfrm>
            <a:prstGeom prst="rect">
              <a:avLst/>
            </a:prstGeom>
            <a:noFill/>
            <a:extLst>
              <a:ext uri="{909E8E84-426E-40dd-AFC4-6F175D3DCCD1}">
                <a14:hiddenFill xmlns:a14="http://schemas.microsoft.com/office/drawing/2010/main" xmlns="">
                  <a:solidFill>
                    <a:srgbClr val="FFFFFF"/>
                  </a:solidFill>
                </a14:hiddenFill>
              </a:ext>
            </a:extLst>
          </p:spPr>
        </p:pic>
        <p:pic>
          <p:nvPicPr>
            <p:cNvPr id="25" name="Picture 2" descr="Image result for evm"/>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11560" y="2787774"/>
              <a:ext cx="363112" cy="233300"/>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 descr="Image result for evm"/>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79512" y="3093083"/>
              <a:ext cx="363112" cy="233300"/>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2" descr="Image result for evm"/>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08488" y="3093082"/>
              <a:ext cx="363112" cy="233300"/>
            </a:xfrm>
            <a:prstGeom prst="rect">
              <a:avLst/>
            </a:prstGeom>
            <a:noFill/>
            <a:extLst>
              <a:ext uri="{909E8E84-426E-40dd-AFC4-6F175D3DCCD1}">
                <a14:hiddenFill xmlns:a14="http://schemas.microsoft.com/office/drawing/2010/main" xmlns="">
                  <a:solidFill>
                    <a:srgbClr val="FFFFFF"/>
                  </a:solidFill>
                </a14:hiddenFill>
              </a:ext>
            </a:extLst>
          </p:spPr>
        </p:pic>
        <p:pic>
          <p:nvPicPr>
            <p:cNvPr id="28" name="Picture 2" descr="Image result for evm"/>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79512" y="3398390"/>
              <a:ext cx="363112" cy="233300"/>
            </a:xfrm>
            <a:prstGeom prst="rect">
              <a:avLst/>
            </a:prstGeom>
            <a:noFill/>
            <a:extLst>
              <a:ext uri="{909E8E84-426E-40dd-AFC4-6F175D3DCCD1}">
                <a14:hiddenFill xmlns:a14="http://schemas.microsoft.com/office/drawing/2010/main" xmlns="">
                  <a:solidFill>
                    <a:srgbClr val="FFFFFF"/>
                  </a:solidFill>
                </a14:hiddenFill>
              </a:ext>
            </a:extLst>
          </p:spPr>
        </p:pic>
        <p:pic>
          <p:nvPicPr>
            <p:cNvPr id="29" name="Picture 2" descr="Image result for evm"/>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11560" y="3381114"/>
              <a:ext cx="363112" cy="233300"/>
            </a:xfrm>
            <a:prstGeom prst="rect">
              <a:avLst/>
            </a:prstGeom>
            <a:noFill/>
            <a:extLst>
              <a:ext uri="{909E8E84-426E-40dd-AFC4-6F175D3DCCD1}">
                <a14:hiddenFill xmlns:a14="http://schemas.microsoft.com/office/drawing/2010/main" xmlns="">
                  <a:solidFill>
                    <a:srgbClr val="FFFFFF"/>
                  </a:solidFill>
                </a14:hiddenFill>
              </a:ext>
            </a:extLst>
          </p:spPr>
        </p:pic>
        <p:pic>
          <p:nvPicPr>
            <p:cNvPr id="30" name="Picture 2" descr="Image result for evm"/>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79512" y="3706603"/>
              <a:ext cx="363112" cy="233300"/>
            </a:xfrm>
            <a:prstGeom prst="rect">
              <a:avLst/>
            </a:prstGeom>
            <a:noFill/>
            <a:extLst>
              <a:ext uri="{909E8E84-426E-40dd-AFC4-6F175D3DCCD1}">
                <a14:hiddenFill xmlns:a14="http://schemas.microsoft.com/office/drawing/2010/main" xmlns="">
                  <a:solidFill>
                    <a:srgbClr val="FFFFFF"/>
                  </a:solidFill>
                </a14:hiddenFill>
              </a:ext>
            </a:extLst>
          </p:spPr>
        </p:pic>
        <p:pic>
          <p:nvPicPr>
            <p:cNvPr id="31" name="Picture 2" descr="Image result for evm"/>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08488" y="3706602"/>
              <a:ext cx="363112" cy="233300"/>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Picture 2" descr="Image result for evm"/>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79512" y="4011910"/>
              <a:ext cx="363112" cy="233300"/>
            </a:xfrm>
            <a:prstGeom prst="rect">
              <a:avLst/>
            </a:prstGeom>
            <a:noFill/>
            <a:extLst>
              <a:ext uri="{909E8E84-426E-40dd-AFC4-6F175D3DCCD1}">
                <a14:hiddenFill xmlns:a14="http://schemas.microsoft.com/office/drawing/2010/main" xmlns="">
                  <a:solidFill>
                    <a:srgbClr val="FFFFFF"/>
                  </a:solidFill>
                </a14:hiddenFill>
              </a:ext>
            </a:extLst>
          </p:spPr>
        </p:pic>
        <p:pic>
          <p:nvPicPr>
            <p:cNvPr id="33" name="Picture 2" descr="Image result for evm"/>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11560" y="3994634"/>
              <a:ext cx="363112" cy="233300"/>
            </a:xfrm>
            <a:prstGeom prst="rect">
              <a:avLst/>
            </a:prstGeom>
            <a:noFill/>
            <a:extLst>
              <a:ext uri="{909E8E84-426E-40dd-AFC4-6F175D3DCCD1}">
                <a14:hiddenFill xmlns:a14="http://schemas.microsoft.com/office/drawing/2010/main" xmlns="">
                  <a:solidFill>
                    <a:srgbClr val="FFFFFF"/>
                  </a:solidFill>
                </a14:hiddenFill>
              </a:ext>
            </a:extLst>
          </p:spPr>
        </p:pic>
        <p:pic>
          <p:nvPicPr>
            <p:cNvPr id="34" name="Picture 2" descr="Image result for evm"/>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79512" y="4317219"/>
              <a:ext cx="363112" cy="233300"/>
            </a:xfrm>
            <a:prstGeom prst="rect">
              <a:avLst/>
            </a:prstGeom>
            <a:noFill/>
            <a:extLst>
              <a:ext uri="{909E8E84-426E-40dd-AFC4-6F175D3DCCD1}">
                <a14:hiddenFill xmlns:a14="http://schemas.microsoft.com/office/drawing/2010/main" xmlns="">
                  <a:solidFill>
                    <a:srgbClr val="FFFFFF"/>
                  </a:solidFill>
                </a14:hiddenFill>
              </a:ext>
            </a:extLst>
          </p:spPr>
        </p:pic>
        <p:pic>
          <p:nvPicPr>
            <p:cNvPr id="35" name="Picture 2" descr="Image result for evm"/>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08488" y="4317218"/>
              <a:ext cx="363112" cy="233300"/>
            </a:xfrm>
            <a:prstGeom prst="rect">
              <a:avLst/>
            </a:prstGeom>
            <a:noFill/>
            <a:extLst>
              <a:ext uri="{909E8E84-426E-40dd-AFC4-6F175D3DCCD1}">
                <a14:hiddenFill xmlns:a14="http://schemas.microsoft.com/office/drawing/2010/main" xmlns="">
                  <a:solidFill>
                    <a:srgbClr val="FFFFFF"/>
                  </a:solidFill>
                </a14:hiddenFill>
              </a:ext>
            </a:extLst>
          </p:spPr>
        </p:pic>
        <p:pic>
          <p:nvPicPr>
            <p:cNvPr id="36" name="Picture 2" descr="Image result for evm"/>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79512" y="4622526"/>
              <a:ext cx="363112" cy="233300"/>
            </a:xfrm>
            <a:prstGeom prst="rect">
              <a:avLst/>
            </a:prstGeom>
            <a:noFill/>
            <a:extLst>
              <a:ext uri="{909E8E84-426E-40dd-AFC4-6F175D3DCCD1}">
                <a14:hiddenFill xmlns:a14="http://schemas.microsoft.com/office/drawing/2010/main" xmlns="">
                  <a:solidFill>
                    <a:srgbClr val="FFFFFF"/>
                  </a:solidFill>
                </a14:hiddenFill>
              </a:ext>
            </a:extLst>
          </p:spPr>
        </p:pic>
        <p:pic>
          <p:nvPicPr>
            <p:cNvPr id="37" name="Picture 2" descr="Image result for evm"/>
            <p:cNvPicPr>
              <a:picLocks noChangeAspect="1" noChangeArrowheads="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611560" y="4605250"/>
              <a:ext cx="363112" cy="233300"/>
            </a:xfrm>
            <a:prstGeom prst="rect">
              <a:avLst/>
            </a:prstGeom>
            <a:noFill/>
            <a:extLst>
              <a:ext uri="{909E8E84-426E-40dd-AFC4-6F175D3DCCD1}">
                <a14:hiddenFill xmlns:a14="http://schemas.microsoft.com/office/drawing/2010/main" xmlns="">
                  <a:solidFill>
                    <a:srgbClr val="FFFFFF"/>
                  </a:solidFill>
                </a14:hiddenFill>
              </a:ext>
            </a:extLst>
          </p:spPr>
        </p:pic>
        <p:sp>
          <p:nvSpPr>
            <p:cNvPr id="42" name="Rounded Rectangle 41"/>
            <p:cNvSpPr/>
            <p:nvPr/>
          </p:nvSpPr>
          <p:spPr>
            <a:xfrm>
              <a:off x="6948264" y="3651869"/>
              <a:ext cx="864096" cy="50405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t>PS(n)</a:t>
              </a:r>
            </a:p>
          </p:txBody>
        </p:sp>
      </p:grpSp>
      <p:cxnSp>
        <p:nvCxnSpPr>
          <p:cNvPr id="12" name="Straight Arrow Connector 11"/>
          <p:cNvCxnSpPr>
            <a:stCxn id="11" idx="3"/>
            <a:endCxn id="42" idx="1"/>
          </p:cNvCxnSpPr>
          <p:nvPr/>
        </p:nvCxnSpPr>
        <p:spPr>
          <a:xfrm>
            <a:off x="5868144" y="2463738"/>
            <a:ext cx="1080120"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79912" y="1606029"/>
            <a:ext cx="3024336" cy="400110"/>
          </a:xfrm>
          <a:prstGeom prst="rect">
            <a:avLst/>
          </a:prstGeom>
          <a:noFill/>
        </p:spPr>
        <p:txBody>
          <a:bodyPr wrap="square" rtlCol="0">
            <a:spAutoFit/>
          </a:bodyPr>
          <a:lstStyle/>
          <a:p>
            <a:r>
              <a:rPr lang="en-IN" sz="2000" dirty="0">
                <a:latin typeface="Roboto Condensed" charset="0"/>
                <a:ea typeface="Roboto Condensed" charset="0"/>
              </a:rPr>
              <a:t>2</a:t>
            </a:r>
            <a:r>
              <a:rPr lang="en-IN" sz="2000" baseline="30000" dirty="0">
                <a:latin typeface="Roboto Condensed" charset="0"/>
                <a:ea typeface="Roboto Condensed" charset="0"/>
              </a:rPr>
              <a:t>nd</a:t>
            </a:r>
            <a:r>
              <a:rPr lang="en-IN" sz="2000" dirty="0">
                <a:latin typeface="Roboto Condensed" charset="0"/>
                <a:ea typeface="Roboto Condensed" charset="0"/>
              </a:rPr>
              <a:t> Randomization</a:t>
            </a:r>
          </a:p>
        </p:txBody>
      </p:sp>
      <p:sp>
        <p:nvSpPr>
          <p:cNvPr id="4" name="TextBox 3"/>
          <p:cNvSpPr txBox="1"/>
          <p:nvPr/>
        </p:nvSpPr>
        <p:spPr>
          <a:xfrm>
            <a:off x="107504" y="1635646"/>
            <a:ext cx="2304256" cy="400110"/>
          </a:xfrm>
          <a:prstGeom prst="rect">
            <a:avLst/>
          </a:prstGeom>
          <a:noFill/>
        </p:spPr>
        <p:txBody>
          <a:bodyPr wrap="square" rtlCol="0">
            <a:spAutoFit/>
          </a:bodyPr>
          <a:lstStyle/>
          <a:p>
            <a:pPr algn="ctr"/>
            <a:r>
              <a:rPr lang="en-IN" sz="2000" dirty="0">
                <a:latin typeface="Roboto Condensed" charset="0"/>
                <a:ea typeface="Roboto Condensed" charset="0"/>
              </a:rPr>
              <a:t>1</a:t>
            </a:r>
            <a:r>
              <a:rPr lang="en-IN" sz="2000" baseline="30000" dirty="0">
                <a:latin typeface="Roboto Condensed" charset="0"/>
                <a:ea typeface="Roboto Condensed" charset="0"/>
              </a:rPr>
              <a:t>st</a:t>
            </a:r>
            <a:r>
              <a:rPr lang="en-IN" sz="2000" dirty="0">
                <a:latin typeface="Roboto Condensed" charset="0"/>
                <a:ea typeface="Roboto Condensed" charset="0"/>
              </a:rPr>
              <a:t> Randomization</a:t>
            </a:r>
          </a:p>
        </p:txBody>
      </p:sp>
    </p:spTree>
    <p:extLst>
      <p:ext uri="{BB962C8B-B14F-4D97-AF65-F5344CB8AC3E}">
        <p14:creationId xmlns:p14="http://schemas.microsoft.com/office/powerpoint/2010/main" val="21094338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RANDOMIZATION- THE FOUNDATION OF EVM SECURITY</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28</a:t>
            </a:fld>
            <a:endParaRPr lang="en"/>
          </a:p>
        </p:txBody>
      </p:sp>
      <p:sp>
        <p:nvSpPr>
          <p:cNvPr id="4" name="TextBox 3"/>
          <p:cNvSpPr txBox="1"/>
          <p:nvPr/>
        </p:nvSpPr>
        <p:spPr>
          <a:xfrm>
            <a:off x="251520" y="1542727"/>
            <a:ext cx="8640960" cy="3693319"/>
          </a:xfrm>
          <a:prstGeom prst="rect">
            <a:avLst/>
          </a:prstGeom>
          <a:noFill/>
        </p:spPr>
        <p:txBody>
          <a:bodyPr wrap="square" rtlCol="0">
            <a:spAutoFit/>
          </a:bodyPr>
          <a:lstStyle/>
          <a:p>
            <a:pPr marL="342900" indent="-342900">
              <a:buFont typeface="Wingdings" pitchFamily="2" charset="2"/>
              <a:buChar char="Ø"/>
            </a:pPr>
            <a:r>
              <a:rPr lang="en-US" sz="1800" dirty="0">
                <a:solidFill>
                  <a:schemeClr val="accent1">
                    <a:lumMod val="50000"/>
                  </a:schemeClr>
                </a:solidFill>
                <a:latin typeface="Roboto Condensed Light"/>
                <a:ea typeface="Roboto Condensed Light"/>
                <a:cs typeface="Roboto Condensed Light"/>
              </a:rPr>
              <a:t>Till first </a:t>
            </a:r>
            <a:r>
              <a:rPr lang="en-US" sz="1800" dirty="0" smtClean="0">
                <a:solidFill>
                  <a:schemeClr val="accent1">
                    <a:lumMod val="50000"/>
                  </a:schemeClr>
                </a:solidFill>
                <a:latin typeface="Roboto Condensed Light"/>
                <a:ea typeface="Roboto Condensed Light"/>
                <a:cs typeface="Roboto Condensed Light"/>
              </a:rPr>
              <a:t>randomization, </a:t>
            </a:r>
            <a:r>
              <a:rPr lang="en-US" sz="1800" dirty="0">
                <a:solidFill>
                  <a:schemeClr val="accent1">
                    <a:lumMod val="50000"/>
                  </a:schemeClr>
                </a:solidFill>
                <a:latin typeface="Roboto Condensed Light"/>
                <a:ea typeface="Roboto Condensed Light"/>
                <a:cs typeface="Roboto Condensed Light"/>
              </a:rPr>
              <a:t>no one knows</a:t>
            </a:r>
            <a:r>
              <a:rPr lang="en-US" sz="1800" dirty="0">
                <a:solidFill>
                  <a:schemeClr val="accent1">
                    <a:lumMod val="50000"/>
                  </a:schemeClr>
                </a:solidFill>
                <a:latin typeface="Roboto Condensed" charset="0"/>
                <a:ea typeface="Roboto Condensed" charset="0"/>
                <a:cs typeface="Verdana"/>
              </a:rPr>
              <a:t> </a:t>
            </a:r>
            <a:r>
              <a:rPr lang="en-US" sz="1800" b="1" u="sng" dirty="0">
                <a:solidFill>
                  <a:srgbClr val="FC8004"/>
                </a:solidFill>
                <a:latin typeface="Roboto Condensed"/>
                <a:ea typeface="Roboto Condensed"/>
                <a:cs typeface="Roboto Condensed"/>
              </a:rPr>
              <a:t>which EVM is going to which AC</a:t>
            </a:r>
          </a:p>
          <a:p>
            <a:pPr marL="342900" indent="-342900">
              <a:buFont typeface="Wingdings" pitchFamily="2" charset="2"/>
              <a:buChar char="Ø"/>
            </a:pPr>
            <a:endParaRPr lang="en-US" sz="1800" dirty="0">
              <a:solidFill>
                <a:schemeClr val="accent1">
                  <a:lumMod val="50000"/>
                </a:schemeClr>
              </a:solidFill>
              <a:latin typeface="Roboto Condensed" charset="0"/>
              <a:ea typeface="Roboto Condensed" charset="0"/>
              <a:cs typeface="Verdana"/>
            </a:endParaRPr>
          </a:p>
          <a:p>
            <a:pPr marL="342900" indent="-342900">
              <a:buFont typeface="Wingdings" pitchFamily="2" charset="2"/>
              <a:buChar char="Ø"/>
            </a:pPr>
            <a:r>
              <a:rPr lang="en-US" sz="1800" dirty="0">
                <a:solidFill>
                  <a:schemeClr val="accent1">
                    <a:lumMod val="50000"/>
                  </a:schemeClr>
                </a:solidFill>
                <a:latin typeface="Roboto Condensed Light"/>
                <a:ea typeface="Roboto Condensed Light"/>
                <a:cs typeface="Roboto Condensed Light"/>
              </a:rPr>
              <a:t>Till </a:t>
            </a:r>
            <a:r>
              <a:rPr lang="en-US" sz="1800" dirty="0" smtClean="0">
                <a:solidFill>
                  <a:schemeClr val="accent1">
                    <a:lumMod val="50000"/>
                  </a:schemeClr>
                </a:solidFill>
                <a:latin typeface="Roboto Condensed Light"/>
                <a:ea typeface="Roboto Condensed Light"/>
                <a:cs typeface="Roboto Condensed Light"/>
              </a:rPr>
              <a:t>finalization of nomination </a:t>
            </a:r>
            <a:r>
              <a:rPr lang="en-US" sz="1800" dirty="0">
                <a:solidFill>
                  <a:schemeClr val="accent1">
                    <a:lumMod val="50000"/>
                  </a:schemeClr>
                </a:solidFill>
                <a:latin typeface="Roboto Condensed Light"/>
                <a:ea typeface="Roboto Condensed Light"/>
                <a:cs typeface="Roboto Condensed Light"/>
              </a:rPr>
              <a:t>no one knows</a:t>
            </a:r>
            <a:r>
              <a:rPr lang="en-US" sz="1800" dirty="0">
                <a:solidFill>
                  <a:schemeClr val="accent1">
                    <a:lumMod val="50000"/>
                  </a:schemeClr>
                </a:solidFill>
                <a:latin typeface="Roboto Condensed" charset="0"/>
                <a:ea typeface="Roboto Condensed" charset="0"/>
                <a:cs typeface="Verdana"/>
              </a:rPr>
              <a:t> </a:t>
            </a:r>
            <a:r>
              <a:rPr lang="en-US" sz="1800" b="1" u="sng" dirty="0">
                <a:solidFill>
                  <a:srgbClr val="FC8004"/>
                </a:solidFill>
                <a:latin typeface="Roboto Condensed"/>
                <a:ea typeface="Roboto Condensed"/>
                <a:cs typeface="Roboto Condensed"/>
              </a:rPr>
              <a:t>the sequence of names on the ballot paper</a:t>
            </a:r>
          </a:p>
          <a:p>
            <a:endParaRPr lang="en-US" sz="1800" dirty="0">
              <a:solidFill>
                <a:schemeClr val="accent1">
                  <a:lumMod val="50000"/>
                </a:schemeClr>
              </a:solidFill>
              <a:latin typeface="Roboto Condensed" charset="0"/>
              <a:ea typeface="Roboto Condensed" charset="0"/>
              <a:cs typeface="Verdana"/>
            </a:endParaRPr>
          </a:p>
          <a:p>
            <a:pPr marL="342900" indent="-342900">
              <a:buFont typeface="Wingdings" pitchFamily="2" charset="2"/>
              <a:buChar char="Ø"/>
            </a:pPr>
            <a:r>
              <a:rPr lang="en-US" sz="1800" dirty="0" smtClean="0">
                <a:solidFill>
                  <a:schemeClr val="accent1">
                    <a:lumMod val="50000"/>
                  </a:schemeClr>
                </a:solidFill>
                <a:latin typeface="Roboto Condensed Light"/>
                <a:ea typeface="Roboto Condensed Light"/>
                <a:cs typeface="Roboto Condensed Light"/>
              </a:rPr>
              <a:t>Hence, </a:t>
            </a:r>
            <a:r>
              <a:rPr lang="en-US" sz="1800" dirty="0">
                <a:solidFill>
                  <a:schemeClr val="accent1">
                    <a:lumMod val="50000"/>
                  </a:schemeClr>
                </a:solidFill>
                <a:latin typeface="Roboto Condensed Light"/>
                <a:ea typeface="Roboto Condensed Light"/>
                <a:cs typeface="Roboto Condensed Light"/>
              </a:rPr>
              <a:t>till candidate setting </a:t>
            </a:r>
            <a:r>
              <a:rPr lang="en-US" sz="1800" b="1" u="sng" dirty="0">
                <a:solidFill>
                  <a:srgbClr val="FC8004"/>
                </a:solidFill>
                <a:latin typeface="Roboto Condensed"/>
                <a:ea typeface="Roboto Condensed"/>
                <a:cs typeface="Roboto Condensed"/>
              </a:rPr>
              <a:t>no one (not even RO/DEO/CEO/Commission) knows which button on which BU will be assigned to which candidate</a:t>
            </a:r>
            <a:r>
              <a:rPr lang="en-US" sz="1800" dirty="0">
                <a:solidFill>
                  <a:schemeClr val="accent1">
                    <a:lumMod val="50000"/>
                  </a:schemeClr>
                </a:solidFill>
                <a:latin typeface="Roboto Condensed" charset="0"/>
                <a:ea typeface="Roboto Condensed" charset="0"/>
                <a:cs typeface="Verdana"/>
              </a:rPr>
              <a:t>, </a:t>
            </a:r>
            <a:r>
              <a:rPr lang="en-US" sz="1800" dirty="0">
                <a:solidFill>
                  <a:schemeClr val="accent1">
                    <a:lumMod val="50000"/>
                  </a:schemeClr>
                </a:solidFill>
                <a:latin typeface="Roboto Condensed Light"/>
                <a:ea typeface="Roboto Condensed Light"/>
                <a:cs typeface="Roboto Condensed Light"/>
              </a:rPr>
              <a:t>making even an attempt to tamper absolutely futile.</a:t>
            </a:r>
          </a:p>
          <a:p>
            <a:pPr marL="342900" indent="-342900">
              <a:buFont typeface="Wingdings" pitchFamily="2" charset="2"/>
              <a:buChar char="Ø"/>
            </a:pPr>
            <a:endParaRPr lang="en-US" sz="1800" dirty="0">
              <a:solidFill>
                <a:schemeClr val="accent1">
                  <a:lumMod val="50000"/>
                </a:schemeClr>
              </a:solidFill>
              <a:latin typeface="Roboto Condensed" charset="0"/>
              <a:ea typeface="Roboto Condensed" charset="0"/>
              <a:cs typeface="Verdana"/>
            </a:endParaRPr>
          </a:p>
          <a:p>
            <a:pPr marL="342900" indent="-342900">
              <a:buFont typeface="Wingdings" pitchFamily="2" charset="2"/>
              <a:buChar char="Ø"/>
            </a:pPr>
            <a:r>
              <a:rPr lang="en-US" sz="1800" dirty="0">
                <a:solidFill>
                  <a:schemeClr val="accent1">
                    <a:lumMod val="50000"/>
                  </a:schemeClr>
                </a:solidFill>
                <a:latin typeface="Roboto Condensed Light"/>
                <a:ea typeface="Roboto Condensed Light"/>
                <a:cs typeface="Roboto Condensed Light"/>
              </a:rPr>
              <a:t>Till 2nd </a:t>
            </a:r>
            <a:r>
              <a:rPr lang="en-US" sz="1800" dirty="0" smtClean="0">
                <a:solidFill>
                  <a:schemeClr val="accent1">
                    <a:lumMod val="50000"/>
                  </a:schemeClr>
                </a:solidFill>
                <a:latin typeface="Roboto Condensed Light"/>
                <a:ea typeface="Roboto Condensed Light"/>
                <a:cs typeface="Roboto Condensed Light"/>
              </a:rPr>
              <a:t>Randomization, </a:t>
            </a:r>
            <a:r>
              <a:rPr lang="en-US" sz="1800" dirty="0">
                <a:solidFill>
                  <a:schemeClr val="accent1">
                    <a:lumMod val="50000"/>
                  </a:schemeClr>
                </a:solidFill>
                <a:latin typeface="Roboto Condensed Light"/>
                <a:ea typeface="Roboto Condensed Light"/>
                <a:cs typeface="Roboto Condensed Light"/>
              </a:rPr>
              <a:t>no one knows</a:t>
            </a:r>
            <a:r>
              <a:rPr lang="en-US" sz="1800" dirty="0">
                <a:solidFill>
                  <a:schemeClr val="accent1">
                    <a:lumMod val="50000"/>
                  </a:schemeClr>
                </a:solidFill>
                <a:latin typeface="Roboto Condensed" charset="0"/>
                <a:ea typeface="Roboto Condensed" charset="0"/>
                <a:cs typeface="Verdana"/>
              </a:rPr>
              <a:t> </a:t>
            </a:r>
            <a:r>
              <a:rPr lang="en-US" sz="1800" b="1" u="sng" dirty="0">
                <a:solidFill>
                  <a:srgbClr val="FC8004"/>
                </a:solidFill>
                <a:latin typeface="Roboto Condensed"/>
                <a:ea typeface="Roboto Condensed"/>
                <a:cs typeface="Roboto Condensed"/>
              </a:rPr>
              <a:t>which EVM will go to which PS</a:t>
            </a:r>
          </a:p>
          <a:p>
            <a:pPr marL="342900" indent="-342900">
              <a:buFont typeface="Wingdings" pitchFamily="2" charset="2"/>
              <a:buChar char="Ø"/>
            </a:pPr>
            <a:endParaRPr lang="en-US" sz="1800" dirty="0">
              <a:solidFill>
                <a:schemeClr val="accent1">
                  <a:lumMod val="50000"/>
                </a:schemeClr>
              </a:solidFill>
              <a:latin typeface="Roboto Condensed" charset="0"/>
              <a:ea typeface="Roboto Condensed" charset="0"/>
              <a:cs typeface="Verdana"/>
            </a:endParaRPr>
          </a:p>
          <a:p>
            <a:pPr marL="342900" indent="-342900">
              <a:buFont typeface="Wingdings" pitchFamily="2" charset="2"/>
              <a:buChar char="Ø"/>
            </a:pPr>
            <a:r>
              <a:rPr lang="en-US" sz="1800" dirty="0">
                <a:solidFill>
                  <a:schemeClr val="accent1">
                    <a:lumMod val="50000"/>
                  </a:schemeClr>
                </a:solidFill>
                <a:latin typeface="Roboto Condensed Light"/>
                <a:ea typeface="Roboto Condensed Light"/>
                <a:cs typeface="Roboto Condensed Light"/>
              </a:rPr>
              <a:t>Added to </a:t>
            </a:r>
            <a:r>
              <a:rPr lang="en-US" sz="1800" dirty="0" smtClean="0">
                <a:solidFill>
                  <a:schemeClr val="accent1">
                    <a:lumMod val="50000"/>
                  </a:schemeClr>
                </a:solidFill>
                <a:latin typeface="Roboto Condensed Light"/>
                <a:ea typeface="Roboto Condensed Light"/>
                <a:cs typeface="Roboto Condensed Light"/>
              </a:rPr>
              <a:t>this, </a:t>
            </a:r>
            <a:r>
              <a:rPr lang="en-US" sz="1800" dirty="0">
                <a:solidFill>
                  <a:schemeClr val="accent1">
                    <a:lumMod val="50000"/>
                  </a:schemeClr>
                </a:solidFill>
                <a:latin typeface="Roboto Condensed Light"/>
                <a:ea typeface="Roboto Condensed Light"/>
                <a:cs typeface="Roboto Condensed Light"/>
              </a:rPr>
              <a:t>is the</a:t>
            </a:r>
            <a:r>
              <a:rPr lang="en-US" sz="1800" dirty="0">
                <a:solidFill>
                  <a:schemeClr val="accent1">
                    <a:lumMod val="50000"/>
                  </a:schemeClr>
                </a:solidFill>
                <a:latin typeface="Roboto Condensed" charset="0"/>
                <a:ea typeface="Roboto Condensed" charset="0"/>
                <a:cs typeface="Verdana"/>
              </a:rPr>
              <a:t> </a:t>
            </a:r>
            <a:r>
              <a:rPr lang="en-US" sz="1800" b="1" u="sng" dirty="0">
                <a:solidFill>
                  <a:srgbClr val="FC8004"/>
                </a:solidFill>
                <a:latin typeface="Roboto Condensed"/>
                <a:ea typeface="Roboto Condensed"/>
                <a:cs typeface="Roboto Condensed"/>
              </a:rPr>
              <a:t>3 stage Randomization </a:t>
            </a:r>
            <a:r>
              <a:rPr lang="en-US" sz="1800" dirty="0">
                <a:solidFill>
                  <a:schemeClr val="accent1">
                    <a:lumMod val="50000"/>
                  </a:schemeClr>
                </a:solidFill>
                <a:latin typeface="Roboto Condensed Light"/>
                <a:ea typeface="Roboto Condensed Light"/>
                <a:cs typeface="Roboto Condensed Light"/>
              </a:rPr>
              <a:t> of polling station officials. </a:t>
            </a:r>
          </a:p>
          <a:p>
            <a:endParaRPr lang="en-IN" sz="1800" dirty="0"/>
          </a:p>
        </p:txBody>
      </p:sp>
    </p:spTree>
    <p:extLst>
      <p:ext uri="{BB962C8B-B14F-4D97-AF65-F5344CB8AC3E}">
        <p14:creationId xmlns:p14="http://schemas.microsoft.com/office/powerpoint/2010/main" val="38209684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POLL DAY MOCK POLL</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29</a:t>
            </a:fld>
            <a:endParaRPr lang="en"/>
          </a:p>
        </p:txBody>
      </p:sp>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148" t="7543" r="16151" b="14474"/>
          <a:stretch/>
        </p:blipFill>
        <p:spPr bwMode="auto">
          <a:xfrm>
            <a:off x="-1" y="1203598"/>
            <a:ext cx="4860033" cy="39399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5004048" y="1443137"/>
            <a:ext cx="3816424" cy="3416320"/>
          </a:xfrm>
          <a:prstGeom prst="rect">
            <a:avLst/>
          </a:prstGeom>
          <a:noFill/>
        </p:spPr>
        <p:txBody>
          <a:bodyPr wrap="square" rtlCol="0">
            <a:spAutoFit/>
          </a:bodyPr>
          <a:lstStyle/>
          <a:p>
            <a:pPr marL="342900" lvl="0" indent="-342900" algn="just">
              <a:buFont typeface="Wingdings" charset="2"/>
              <a:buChar char=""/>
              <a:tabLst>
                <a:tab pos="457200" algn="l"/>
              </a:tabLst>
            </a:pPr>
            <a:r>
              <a:rPr lang="en-GB" sz="1800" dirty="0">
                <a:solidFill>
                  <a:schemeClr val="accent1">
                    <a:lumMod val="50000"/>
                  </a:schemeClr>
                </a:solidFill>
                <a:latin typeface="Roboto Condensed Light"/>
                <a:ea typeface="Roboto Condensed Light"/>
                <a:cs typeface="Roboto Condensed Light"/>
              </a:rPr>
              <a:t>Before start of actual poll, Mock poll with at least 50 votes in the presence of candidates/their agents.</a:t>
            </a:r>
          </a:p>
          <a:p>
            <a:pPr marL="342900" lvl="0" indent="-342900" algn="just">
              <a:buFont typeface="Wingdings" charset="2"/>
              <a:buChar char=""/>
              <a:tabLst>
                <a:tab pos="457200" algn="l"/>
              </a:tabLst>
            </a:pPr>
            <a:endParaRPr lang="en-GB" sz="1800" dirty="0">
              <a:solidFill>
                <a:schemeClr val="accent1">
                  <a:lumMod val="50000"/>
                </a:schemeClr>
              </a:solidFill>
              <a:latin typeface="Roboto Condensed Light"/>
              <a:ea typeface="Roboto Condensed Light"/>
              <a:cs typeface="Roboto Condensed Light"/>
            </a:endParaRPr>
          </a:p>
          <a:p>
            <a:pPr marL="342900" lvl="0" indent="-342900" algn="just">
              <a:buFont typeface="Wingdings" charset="2"/>
              <a:buChar char=""/>
              <a:tabLst>
                <a:tab pos="457200" algn="l"/>
              </a:tabLst>
            </a:pPr>
            <a:r>
              <a:rPr lang="en-GB" sz="1800" dirty="0">
                <a:solidFill>
                  <a:schemeClr val="accent1">
                    <a:lumMod val="50000"/>
                  </a:schemeClr>
                </a:solidFill>
                <a:latin typeface="Roboto Condensed Light"/>
                <a:ea typeface="Roboto Condensed Light"/>
                <a:cs typeface="Roboto Condensed Light"/>
              </a:rPr>
              <a:t>Mock poll data is erased and shown to the agents. </a:t>
            </a:r>
          </a:p>
          <a:p>
            <a:pPr marL="342900" lvl="0" indent="-342900" algn="just">
              <a:buFont typeface="Wingdings" charset="2"/>
              <a:buChar char=""/>
              <a:tabLst>
                <a:tab pos="457200" algn="l"/>
              </a:tabLst>
            </a:pPr>
            <a:endParaRPr lang="en-GB" sz="1800" dirty="0">
              <a:solidFill>
                <a:schemeClr val="accent1">
                  <a:lumMod val="50000"/>
                </a:schemeClr>
              </a:solidFill>
              <a:latin typeface="Roboto Condensed Light"/>
              <a:ea typeface="Roboto Condensed Light"/>
              <a:cs typeface="Roboto Condensed Light"/>
            </a:endParaRPr>
          </a:p>
          <a:p>
            <a:pPr marL="342900" indent="-342900" algn="just">
              <a:buFont typeface="Wingdings" charset="2"/>
              <a:buChar char=""/>
              <a:tabLst>
                <a:tab pos="457200" algn="l"/>
              </a:tabLst>
            </a:pPr>
            <a:r>
              <a:rPr lang="en-GB" sz="1800" dirty="0">
                <a:solidFill>
                  <a:schemeClr val="accent1">
                    <a:lumMod val="50000"/>
                  </a:schemeClr>
                </a:solidFill>
                <a:latin typeface="Roboto Condensed Light"/>
                <a:ea typeface="Roboto Condensed Light"/>
                <a:cs typeface="Roboto Condensed Light"/>
              </a:rPr>
              <a:t>The Presiding Officer issues the Mock Poll Certificate with signature of the representatives of candidates.</a:t>
            </a:r>
            <a:endParaRPr lang="en-IN" sz="1800" dirty="0">
              <a:solidFill>
                <a:schemeClr val="accent1">
                  <a:lumMod val="50000"/>
                </a:schemeClr>
              </a:solidFill>
              <a:latin typeface="Roboto Condensed Light"/>
              <a:ea typeface="Roboto Condensed Light"/>
              <a:cs typeface="Roboto Condensed Light"/>
            </a:endParaRPr>
          </a:p>
        </p:txBody>
      </p:sp>
    </p:spTree>
    <p:extLst>
      <p:ext uri="{BB962C8B-B14F-4D97-AF65-F5344CB8AC3E}">
        <p14:creationId xmlns:p14="http://schemas.microsoft.com/office/powerpoint/2010/main" val="3803743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ctrTitle"/>
          </p:nvPr>
        </p:nvSpPr>
        <p:spPr>
          <a:xfrm>
            <a:off x="463525" y="2871148"/>
            <a:ext cx="4094400" cy="1159800"/>
          </a:xfrm>
          <a:prstGeom prst="rect">
            <a:avLst/>
          </a:prstGeom>
        </p:spPr>
        <p:txBody>
          <a:bodyPr lIns="91425" tIns="91425" rIns="91425" bIns="91425" anchor="b" anchorCtr="0">
            <a:noAutofit/>
          </a:bodyPr>
          <a:lstStyle/>
          <a:p>
            <a:pPr lvl="0" rtl="0">
              <a:spcBef>
                <a:spcPts val="0"/>
              </a:spcBef>
              <a:buNone/>
            </a:pPr>
            <a:r>
              <a:rPr lang="en" dirty="0"/>
              <a:t>HISTORY OF EVM</a:t>
            </a:r>
          </a:p>
        </p:txBody>
      </p:sp>
      <p:sp>
        <p:nvSpPr>
          <p:cNvPr id="223" name="Shape 223"/>
          <p:cNvSpPr txBox="1">
            <a:spLocks noGrp="1"/>
          </p:cNvSpPr>
          <p:nvPr>
            <p:ph type="subTitle" idx="1"/>
          </p:nvPr>
        </p:nvSpPr>
        <p:spPr>
          <a:xfrm>
            <a:off x="463525" y="3975448"/>
            <a:ext cx="4094400" cy="784800"/>
          </a:xfrm>
          <a:prstGeom prst="rect">
            <a:avLst/>
          </a:prstGeom>
        </p:spPr>
        <p:txBody>
          <a:bodyPr lIns="91425" tIns="91425" rIns="91425" bIns="91425" anchor="t" anchorCtr="0">
            <a:noAutofit/>
          </a:bodyPr>
          <a:lstStyle/>
          <a:p>
            <a:pPr lvl="0" rtl="0">
              <a:spcBef>
                <a:spcPts val="0"/>
              </a:spcBef>
              <a:buNone/>
            </a:pPr>
            <a:r>
              <a:rPr lang="en-IN" b="1" dirty="0"/>
              <a:t>40 CREDIBLE YEARS </a:t>
            </a:r>
            <a:endParaRPr lang="en" b="1" dirty="0"/>
          </a:p>
        </p:txBody>
      </p:sp>
      <p:sp>
        <p:nvSpPr>
          <p:cNvPr id="224" name="Shape 224"/>
          <p:cNvSpPr txBox="1">
            <a:spLocks noGrp="1"/>
          </p:cNvSpPr>
          <p:nvPr>
            <p:ph type="sldNum" idx="12"/>
          </p:nvPr>
        </p:nvSpPr>
        <p:spPr>
          <a:xfrm>
            <a:off x="7618000" y="4636500"/>
            <a:ext cx="1487400" cy="315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3</a:t>
            </a:fld>
            <a:endParaRPr lang="en"/>
          </a:p>
        </p:txBody>
      </p:sp>
      <p:sp>
        <p:nvSpPr>
          <p:cNvPr id="225" name="Shape 225"/>
          <p:cNvSpPr txBox="1"/>
          <p:nvPr/>
        </p:nvSpPr>
        <p:spPr>
          <a:xfrm>
            <a:off x="463525" y="0"/>
            <a:ext cx="2181600" cy="3136200"/>
          </a:xfrm>
          <a:prstGeom prst="rect">
            <a:avLst/>
          </a:prstGeom>
          <a:noFill/>
          <a:ln>
            <a:noFill/>
          </a:ln>
        </p:spPr>
        <p:txBody>
          <a:bodyPr lIns="91425" tIns="91425" rIns="91425" bIns="91425" anchor="b" anchorCtr="0">
            <a:noAutofit/>
          </a:bodyPr>
          <a:lstStyle/>
          <a:p>
            <a:pPr lvl="0">
              <a:spcBef>
                <a:spcPts val="0"/>
              </a:spcBef>
              <a:buNone/>
            </a:pPr>
            <a:endParaRPr lang="en" sz="12000" b="1" dirty="0">
              <a:solidFill>
                <a:srgbClr val="3F5378"/>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20652963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7. POLL DAY CHECKS</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30</a:t>
            </a:fld>
            <a:endParaRPr lang="en"/>
          </a:p>
        </p:txBody>
      </p:sp>
      <p:sp>
        <p:nvSpPr>
          <p:cNvPr id="6" name="Rectangle 5"/>
          <p:cNvSpPr/>
          <p:nvPr/>
        </p:nvSpPr>
        <p:spPr>
          <a:xfrm>
            <a:off x="35496" y="1563638"/>
            <a:ext cx="4572000" cy="3416320"/>
          </a:xfrm>
          <a:prstGeom prst="rect">
            <a:avLst/>
          </a:prstGeom>
        </p:spPr>
        <p:txBody>
          <a:bodyPr>
            <a:spAutoFit/>
          </a:bodyPr>
          <a:lstStyle/>
          <a:p>
            <a:pPr marL="342900" indent="-342900" algn="just">
              <a:lnSpc>
                <a:spcPct val="150000"/>
              </a:lnSpc>
              <a:buFont typeface="Wingdings" charset="2"/>
              <a:buChar char="Ø"/>
            </a:pPr>
            <a:r>
              <a:rPr lang="en-GB" sz="1800" dirty="0">
                <a:solidFill>
                  <a:schemeClr val="accent1">
                    <a:lumMod val="50000"/>
                  </a:schemeClr>
                </a:solidFill>
                <a:latin typeface="Roboto Condensed Light"/>
                <a:ea typeface="Roboto Condensed Light"/>
                <a:cs typeface="Roboto Condensed Light"/>
              </a:rPr>
              <a:t>Polling Agents</a:t>
            </a:r>
          </a:p>
          <a:p>
            <a:pPr marL="342900" indent="-342900">
              <a:lnSpc>
                <a:spcPct val="150000"/>
              </a:lnSpc>
              <a:buFont typeface="Wingdings" charset="2"/>
              <a:buChar char="Ø"/>
            </a:pPr>
            <a:r>
              <a:rPr lang="en-GB" sz="1800" dirty="0">
                <a:solidFill>
                  <a:schemeClr val="accent1">
                    <a:lumMod val="50000"/>
                  </a:schemeClr>
                </a:solidFill>
                <a:latin typeface="Roboto Condensed Light"/>
                <a:ea typeface="Roboto Condensed Light"/>
                <a:cs typeface="Roboto Condensed Light"/>
              </a:rPr>
              <a:t>CAPF, Micro-Observers, Webcasting/CCTV</a:t>
            </a:r>
          </a:p>
          <a:p>
            <a:pPr marL="342900" indent="-342900" algn="just">
              <a:lnSpc>
                <a:spcPct val="150000"/>
              </a:lnSpc>
              <a:buFont typeface="Wingdings" charset="2"/>
              <a:buChar char="Ø"/>
            </a:pPr>
            <a:r>
              <a:rPr lang="en-GB" sz="1800" dirty="0">
                <a:solidFill>
                  <a:schemeClr val="accent1">
                    <a:lumMod val="50000"/>
                  </a:schemeClr>
                </a:solidFill>
                <a:latin typeface="Roboto Condensed Light"/>
                <a:ea typeface="Roboto Condensed Light"/>
                <a:cs typeface="Roboto Condensed Light"/>
              </a:rPr>
              <a:t>Frequent visits by Sector Officers and other senior officers, including Observers</a:t>
            </a:r>
          </a:p>
          <a:p>
            <a:pPr marL="342900" indent="-342900" algn="just">
              <a:lnSpc>
                <a:spcPct val="150000"/>
              </a:lnSpc>
              <a:buFont typeface="Wingdings" charset="2"/>
              <a:buChar char="Ø"/>
            </a:pPr>
            <a:r>
              <a:rPr lang="en-GB" sz="1800" dirty="0">
                <a:solidFill>
                  <a:schemeClr val="accent1">
                    <a:lumMod val="50000"/>
                  </a:schemeClr>
                </a:solidFill>
                <a:latin typeface="Roboto Condensed Light"/>
                <a:ea typeface="Roboto Condensed Light"/>
                <a:cs typeface="Roboto Condensed Light"/>
              </a:rPr>
              <a:t>2 hourly reporting of votes polled</a:t>
            </a:r>
          </a:p>
          <a:p>
            <a:pPr marL="342900" indent="-342900" algn="just">
              <a:lnSpc>
                <a:spcPct val="150000"/>
              </a:lnSpc>
              <a:buFont typeface="Wingdings" charset="2"/>
              <a:buChar char="Ø"/>
            </a:pPr>
            <a:r>
              <a:rPr lang="en-GB" sz="1800" dirty="0">
                <a:solidFill>
                  <a:schemeClr val="accent1">
                    <a:lumMod val="50000"/>
                  </a:schemeClr>
                </a:solidFill>
                <a:latin typeface="Roboto Condensed Light"/>
                <a:ea typeface="Roboto Condensed Light"/>
                <a:cs typeface="Roboto Condensed Light"/>
              </a:rPr>
              <a:t>Media</a:t>
            </a:r>
            <a:endParaRPr lang="en-IN" sz="1800" dirty="0">
              <a:solidFill>
                <a:schemeClr val="accent1">
                  <a:lumMod val="50000"/>
                </a:schemeClr>
              </a:solidFill>
              <a:latin typeface="Roboto Condensed Light"/>
              <a:ea typeface="Roboto Condensed Light"/>
              <a:cs typeface="Roboto Condensed Light"/>
            </a:endParaRPr>
          </a:p>
        </p:txBody>
      </p:sp>
      <p:sp>
        <p:nvSpPr>
          <p:cNvPr id="10" name="Hexagon 9"/>
          <p:cNvSpPr/>
          <p:nvPr/>
        </p:nvSpPr>
        <p:spPr>
          <a:xfrm>
            <a:off x="6156176" y="2870914"/>
            <a:ext cx="139120" cy="120074"/>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1" name="Hexagon 10"/>
          <p:cNvSpPr/>
          <p:nvPr/>
        </p:nvSpPr>
        <p:spPr>
          <a:xfrm>
            <a:off x="4572000" y="1995686"/>
            <a:ext cx="2196752" cy="1728192"/>
          </a:xfrm>
          <a:prstGeom prst="hexagon">
            <a:avLst>
              <a:gd name="adj" fmla="val 25000"/>
              <a:gd name="vf" fmla="val 115470"/>
            </a:avLst>
          </a:prstGeom>
          <a:blipFill>
            <a:blip r:embed="rId3">
              <a:extLst>
                <a:ext uri="{28A0092B-C50C-407E-A947-70E740481C1C}">
                  <a14:useLocalDpi xmlns:a14="http://schemas.microsoft.com/office/drawing/2010/main" val="0"/>
                </a:ext>
              </a:extLst>
            </a:blip>
            <a:srcRect/>
            <a:stretch>
              <a:fillRect l="-19000" r="-19000"/>
            </a:stretch>
          </a:blipFill>
          <a:effectLst>
            <a:outerShdw blurRad="50800" dist="38100" dir="2700000" algn="tl" rotWithShape="0">
              <a:prstClr val="black">
                <a:alpha val="40000"/>
              </a:prstClr>
            </a:outerShdw>
          </a:effectLst>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5" name="Hexagon 14"/>
          <p:cNvSpPr/>
          <p:nvPr/>
        </p:nvSpPr>
        <p:spPr>
          <a:xfrm>
            <a:off x="6516216" y="2849016"/>
            <a:ext cx="2016224" cy="1749000"/>
          </a:xfrm>
          <a:prstGeom prst="hexagon">
            <a:avLst>
              <a:gd name="adj" fmla="val 25000"/>
              <a:gd name="vf" fmla="val 115470"/>
            </a:avLst>
          </a:prstGeom>
          <a:blipFill>
            <a:blip r:embed="rId4">
              <a:extLst>
                <a:ext uri="{28A0092B-C50C-407E-A947-70E740481C1C}">
                  <a14:useLocalDpi xmlns:a14="http://schemas.microsoft.com/office/drawing/2010/main" val="0"/>
                </a:ext>
              </a:extLst>
            </a:blip>
            <a:srcRect/>
            <a:stretch>
              <a:fillRect l="-15000" r="-15000"/>
            </a:stretch>
          </a:blipFill>
          <a:effectLst>
            <a:outerShdw blurRad="50800" dist="38100" dir="2700000" algn="tl" rotWithShape="0">
              <a:prstClr val="black">
                <a:alpha val="40000"/>
              </a:prstClr>
            </a:outerShdw>
          </a:effectLst>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6" name="Hexagon 15"/>
          <p:cNvSpPr/>
          <p:nvPr/>
        </p:nvSpPr>
        <p:spPr>
          <a:xfrm>
            <a:off x="7740320" y="2932373"/>
            <a:ext cx="139120" cy="120074"/>
          </a:xfrm>
          <a:prstGeom prst="hexagon">
            <a:avLst>
              <a:gd name="adj" fmla="val 25000"/>
              <a:gd name="vf" fmla="val 115470"/>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7" name="Hexagon 16"/>
          <p:cNvSpPr/>
          <p:nvPr/>
        </p:nvSpPr>
        <p:spPr>
          <a:xfrm>
            <a:off x="6439767" y="870619"/>
            <a:ext cx="2092673" cy="1917155"/>
          </a:xfrm>
          <a:prstGeom prst="hexagon">
            <a:avLst>
              <a:gd name="adj" fmla="val 25000"/>
              <a:gd name="vf" fmla="val 115470"/>
            </a:avLst>
          </a:prstGeom>
          <a:blipFill>
            <a:blip r:embed="rId5">
              <a:extLst>
                <a:ext uri="{28A0092B-C50C-407E-A947-70E740481C1C}">
                  <a14:useLocalDpi xmlns:a14="http://schemas.microsoft.com/office/drawing/2010/main" val="0"/>
                </a:ext>
              </a:extLst>
            </a:blip>
            <a:srcRect/>
            <a:stretch>
              <a:fillRect l="-28000" r="-28000"/>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7436669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 POLL CLOSURE &amp; TRANSPORTATION</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31</a:t>
            </a:fld>
            <a:endParaRPr lang="en"/>
          </a:p>
        </p:txBody>
      </p:sp>
      <p:grpSp>
        <p:nvGrpSpPr>
          <p:cNvPr id="20" name="Group 19"/>
          <p:cNvGrpSpPr/>
          <p:nvPr/>
        </p:nvGrpSpPr>
        <p:grpSpPr>
          <a:xfrm>
            <a:off x="539552" y="1563638"/>
            <a:ext cx="6842299" cy="2160240"/>
            <a:chOff x="539552" y="1563638"/>
            <a:chExt cx="6842299" cy="2160240"/>
          </a:xfrm>
        </p:grpSpPr>
        <p:pic>
          <p:nvPicPr>
            <p:cNvPr id="1229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541" t="6034" r="11790" b="13793"/>
            <a:stretch/>
          </p:blipFill>
          <p:spPr bwMode="auto">
            <a:xfrm>
              <a:off x="539552" y="1563638"/>
              <a:ext cx="3722349" cy="2160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TextBox 3"/>
            <p:cNvSpPr txBox="1"/>
            <p:nvPr/>
          </p:nvSpPr>
          <p:spPr>
            <a:xfrm>
              <a:off x="4573539" y="1921439"/>
              <a:ext cx="2808312" cy="129266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lvl="1">
                <a:lnSpc>
                  <a:spcPct val="150000"/>
                </a:lnSpc>
              </a:pPr>
              <a:r>
                <a:rPr lang="en-GB" sz="1800" dirty="0">
                  <a:latin typeface="Roboto Condensed" charset="0"/>
                  <a:ea typeface="Roboto Condensed" charset="0"/>
                </a:rPr>
                <a:t>Poll Closed on EVM by pressing CLOSE button on CU</a:t>
              </a:r>
              <a:endParaRPr lang="en-IN" sz="1800" dirty="0">
                <a:latin typeface="Roboto Condensed" charset="0"/>
                <a:ea typeface="Roboto Condensed" charset="0"/>
              </a:endParaRPr>
            </a:p>
          </p:txBody>
        </p:sp>
      </p:grpSp>
    </p:spTree>
    <p:extLst>
      <p:ext uri="{BB962C8B-B14F-4D97-AF65-F5344CB8AC3E}">
        <p14:creationId xmlns:p14="http://schemas.microsoft.com/office/powerpoint/2010/main" val="34774760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 POLL CLOSURE &amp; TRANSPORTATION</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32</a:t>
            </a:fld>
            <a:endParaRPr lang="en"/>
          </a:p>
        </p:txBody>
      </p:sp>
      <p:grpSp>
        <p:nvGrpSpPr>
          <p:cNvPr id="19" name="Group 18"/>
          <p:cNvGrpSpPr/>
          <p:nvPr/>
        </p:nvGrpSpPr>
        <p:grpSpPr>
          <a:xfrm>
            <a:off x="395536" y="1779662"/>
            <a:ext cx="8280548" cy="2448272"/>
            <a:chOff x="467544" y="1563638"/>
            <a:chExt cx="8280548" cy="2448272"/>
          </a:xfrm>
        </p:grpSpPr>
        <p:pic>
          <p:nvPicPr>
            <p:cNvPr id="1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620" t="6654" r="10499" b="14916"/>
            <a:stretch/>
          </p:blipFill>
          <p:spPr bwMode="auto">
            <a:xfrm>
              <a:off x="467544" y="1563638"/>
              <a:ext cx="4379621" cy="24482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TextBox 13"/>
            <p:cNvSpPr txBox="1"/>
            <p:nvPr/>
          </p:nvSpPr>
          <p:spPr>
            <a:xfrm>
              <a:off x="5007403" y="2224484"/>
              <a:ext cx="3740689"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lvl="1">
                <a:lnSpc>
                  <a:spcPct val="150000"/>
                </a:lnSpc>
              </a:pPr>
              <a:r>
                <a:rPr lang="en-IN" sz="1800" dirty="0">
                  <a:latin typeface="Roboto Condensed" charset="0"/>
                  <a:ea typeface="Roboto Condensed" charset="0"/>
                </a:rPr>
                <a:t>EVMs sealed in carrying cases and polling agents sign on them.</a:t>
              </a:r>
            </a:p>
          </p:txBody>
        </p:sp>
      </p:grpSp>
    </p:spTree>
    <p:extLst>
      <p:ext uri="{BB962C8B-B14F-4D97-AF65-F5344CB8AC3E}">
        <p14:creationId xmlns:p14="http://schemas.microsoft.com/office/powerpoint/2010/main" val="35044725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 POLL CLOSURE &amp; TRANSPORTATION</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33</a:t>
            </a:fld>
            <a:endParaRPr lang="en"/>
          </a:p>
        </p:txBody>
      </p:sp>
      <p:grpSp>
        <p:nvGrpSpPr>
          <p:cNvPr id="18" name="Group 17"/>
          <p:cNvGrpSpPr/>
          <p:nvPr/>
        </p:nvGrpSpPr>
        <p:grpSpPr>
          <a:xfrm>
            <a:off x="398179" y="1419622"/>
            <a:ext cx="7992888" cy="3371602"/>
            <a:chOff x="1619672" y="1563638"/>
            <a:chExt cx="7056784" cy="2448272"/>
          </a:xfrm>
        </p:grpSpPr>
        <p:pic>
          <p:nvPicPr>
            <p:cNvPr id="15" name="Picture 2" descr="Image result for electronic voting machine transport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2" y="1565756"/>
              <a:ext cx="3678211" cy="2446154"/>
            </a:xfrm>
            <a:prstGeom prst="rect">
              <a:avLst/>
            </a:prstGeom>
            <a:noFill/>
            <a:extLst>
              <a:ext uri="{909E8E84-426E-40dd-AFC4-6F175D3DCCD1}">
                <a14:hiddenFill xmlns:a14="http://schemas.microsoft.com/office/drawing/2010/main" xmlns="">
                  <a:solidFill>
                    <a:srgbClr val="FFFFFF"/>
                  </a:solidFill>
                </a14:hiddenFill>
              </a:ext>
            </a:extLst>
          </p:spPr>
        </p:pic>
        <p:sp>
          <p:nvSpPr>
            <p:cNvPr id="9" name="TextBox 8"/>
            <p:cNvSpPr txBox="1"/>
            <p:nvPr/>
          </p:nvSpPr>
          <p:spPr>
            <a:xfrm>
              <a:off x="5724128" y="1563638"/>
              <a:ext cx="2952328" cy="224676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IN" sz="2000" dirty="0">
                  <a:latin typeface="Roboto Condensed" charset="0"/>
                  <a:ea typeface="Roboto Condensed" charset="0"/>
                </a:rPr>
                <a:t>The machines are transported back to the reception centres under proper armed escort. Candidates’ representatives are allowed to follow them</a:t>
              </a:r>
            </a:p>
          </p:txBody>
        </p:sp>
      </p:grpSp>
    </p:spTree>
    <p:extLst>
      <p:ext uri="{BB962C8B-B14F-4D97-AF65-F5344CB8AC3E}">
        <p14:creationId xmlns:p14="http://schemas.microsoft.com/office/powerpoint/2010/main" val="34003248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8. POLL CLOSURE &amp; TRANSPORTATION</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34</a:t>
            </a:fld>
            <a:endParaRPr lang="en"/>
          </a:p>
        </p:txBody>
      </p:sp>
      <p:grpSp>
        <p:nvGrpSpPr>
          <p:cNvPr id="16" name="Group 15"/>
          <p:cNvGrpSpPr/>
          <p:nvPr/>
        </p:nvGrpSpPr>
        <p:grpSpPr>
          <a:xfrm>
            <a:off x="323528" y="1470719"/>
            <a:ext cx="8712968" cy="3261271"/>
            <a:chOff x="251520" y="1398711"/>
            <a:chExt cx="8712968" cy="3261271"/>
          </a:xfrm>
        </p:grpSpPr>
        <p:pic>
          <p:nvPicPr>
            <p:cNvPr id="17" name="Picture 5" descr="Image result for POST POLL SECURITY IN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643921"/>
              <a:ext cx="4021414" cy="3016061"/>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4644008" y="1398711"/>
              <a:ext cx="4320480" cy="2862323"/>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285750" lvl="1" indent="-285750" algn="just">
                <a:buFont typeface="Wingdings" pitchFamily="2" charset="2"/>
                <a:buChar char="Ø"/>
                <a:tabLst>
                  <a:tab pos="457200" algn="l"/>
                </a:tabLst>
              </a:pPr>
              <a:r>
                <a:rPr lang="en-GB" sz="1800" dirty="0">
                  <a:latin typeface="Roboto Condensed" charset="0"/>
                  <a:ea typeface="Roboto Condensed" charset="0"/>
                </a:rPr>
                <a:t>EVMs are kept in strong room, sealed in the presence of the Candidates and Observer</a:t>
              </a:r>
            </a:p>
            <a:p>
              <a:pPr lvl="1" algn="just">
                <a:tabLst>
                  <a:tab pos="457200" algn="l"/>
                </a:tabLst>
              </a:pPr>
              <a:r>
                <a:rPr lang="en-GB" sz="1800" dirty="0">
                  <a:latin typeface="Roboto Condensed" charset="0"/>
                  <a:ea typeface="Roboto Condensed" charset="0"/>
                </a:rPr>
                <a:t> </a:t>
              </a:r>
            </a:p>
            <a:p>
              <a:pPr marL="285750" lvl="1" indent="-285750" algn="just">
                <a:buFont typeface="Wingdings" pitchFamily="2" charset="2"/>
                <a:buChar char="Ø"/>
                <a:tabLst>
                  <a:tab pos="457200" algn="l"/>
                </a:tabLst>
              </a:pPr>
              <a:r>
                <a:rPr lang="en-GB" sz="1800" dirty="0">
                  <a:latin typeface="Roboto Condensed" charset="0"/>
                  <a:ea typeface="Roboto Condensed" charset="0"/>
                </a:rPr>
                <a:t>Facilitation for Candidates to watch the Strong Room 24/7</a:t>
              </a:r>
            </a:p>
            <a:p>
              <a:pPr lvl="1" algn="just">
                <a:tabLst>
                  <a:tab pos="457200" algn="l"/>
                </a:tabLst>
              </a:pPr>
              <a:endParaRPr lang="en-GB" sz="1800" dirty="0">
                <a:latin typeface="Roboto Condensed" charset="0"/>
                <a:ea typeface="Roboto Condensed" charset="0"/>
              </a:endParaRPr>
            </a:p>
            <a:p>
              <a:pPr marL="285750" indent="-285750" algn="just">
                <a:buFont typeface="Wingdings" pitchFamily="2" charset="2"/>
                <a:buChar char="Ø"/>
                <a:tabLst>
                  <a:tab pos="457200" algn="l"/>
                </a:tabLst>
              </a:pPr>
              <a:r>
                <a:rPr lang="en-GB" sz="1800" i="1" dirty="0">
                  <a:latin typeface="Roboto Condensed" charset="0"/>
                  <a:ea typeface="Roboto Condensed" charset="0"/>
                </a:rPr>
                <a:t>Starting from FLC of EVMs to Counting of votes, EVMs are kept in Strong-room with full 24/7 security</a:t>
              </a:r>
              <a:endParaRPr lang="en-IN" sz="1800" dirty="0">
                <a:latin typeface="Roboto Condensed" charset="0"/>
                <a:ea typeface="Roboto Condensed" charset="0"/>
              </a:endParaRPr>
            </a:p>
          </p:txBody>
        </p:sp>
      </p:grpSp>
    </p:spTree>
    <p:extLst>
      <p:ext uri="{BB962C8B-B14F-4D97-AF65-F5344CB8AC3E}">
        <p14:creationId xmlns:p14="http://schemas.microsoft.com/office/powerpoint/2010/main" val="34003248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9. STORAGE &amp; SECURITY</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35</a:t>
            </a:fld>
            <a:endParaRPr lang="en"/>
          </a:p>
        </p:txBody>
      </p:sp>
      <p:sp>
        <p:nvSpPr>
          <p:cNvPr id="4" name="Non-Election Period"/>
          <p:cNvSpPr txBox="1"/>
          <p:nvPr/>
        </p:nvSpPr>
        <p:spPr>
          <a:xfrm>
            <a:off x="179512" y="1343548"/>
            <a:ext cx="3384376" cy="400110"/>
          </a:xfrm>
          <a:prstGeom prst="rect">
            <a:avLst/>
          </a:prstGeom>
          <a:noFill/>
        </p:spPr>
        <p:txBody>
          <a:bodyPr wrap="square" rtlCol="0">
            <a:spAutoFit/>
          </a:bodyPr>
          <a:lstStyle/>
          <a:p>
            <a:r>
              <a:rPr lang="en-IN" sz="2000" b="1" u="sng" dirty="0">
                <a:solidFill>
                  <a:srgbClr val="FC8004"/>
                </a:solidFill>
                <a:latin typeface="Roboto Condensed"/>
                <a:ea typeface="Roboto Condensed"/>
                <a:cs typeface="Roboto Condensed"/>
              </a:rPr>
              <a:t>Non- Election Period</a:t>
            </a:r>
          </a:p>
        </p:txBody>
      </p:sp>
      <p:sp>
        <p:nvSpPr>
          <p:cNvPr id="7" name="Non Election Period Text"/>
          <p:cNvSpPr/>
          <p:nvPr/>
        </p:nvSpPr>
        <p:spPr>
          <a:xfrm>
            <a:off x="107504" y="2067694"/>
            <a:ext cx="6336704" cy="2880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gn="just">
              <a:buFont typeface="Arial" panose="020B0604020202020204" pitchFamily="34" charset="0"/>
              <a:buChar char="•"/>
            </a:pPr>
            <a:r>
              <a:rPr lang="en-US" sz="1800" dirty="0">
                <a:latin typeface="Roboto Condensed" charset="0"/>
                <a:cs typeface="Roboto Condensed" charset="0"/>
              </a:rPr>
              <a:t>EVM storage warehouse with </a:t>
            </a:r>
            <a:r>
              <a:rPr lang="en-US" sz="1800" b="1" u="sng" dirty="0">
                <a:latin typeface="Roboto Condensed" charset="0"/>
                <a:cs typeface="Roboto Condensed" charset="0"/>
              </a:rPr>
              <a:t>only one entry point</a:t>
            </a:r>
            <a:r>
              <a:rPr lang="en-US" sz="1800" dirty="0">
                <a:latin typeface="Roboto Condensed" charset="0"/>
                <a:cs typeface="Roboto Condensed" charset="0"/>
              </a:rPr>
              <a:t>.  </a:t>
            </a:r>
          </a:p>
          <a:p>
            <a:pPr marL="285750" lvl="0" indent="-285750" algn="just">
              <a:buFont typeface="Arial" panose="020B0604020202020204" pitchFamily="34" charset="0"/>
              <a:buChar char="•"/>
            </a:pPr>
            <a:r>
              <a:rPr lang="en-US" sz="1800" dirty="0">
                <a:latin typeface="Roboto Condensed" charset="0"/>
                <a:cs typeface="Roboto Condensed" charset="0"/>
              </a:rPr>
              <a:t>Other doors or windows </a:t>
            </a:r>
            <a:r>
              <a:rPr lang="en-US" sz="1800" b="1" u="sng" dirty="0">
                <a:latin typeface="Roboto Condensed" charset="0"/>
                <a:cs typeface="Roboto Condensed" charset="0"/>
              </a:rPr>
              <a:t>sealed using brick-masonry</a:t>
            </a:r>
            <a:r>
              <a:rPr lang="en-US" sz="1800" dirty="0">
                <a:latin typeface="Roboto Condensed" charset="0"/>
                <a:cs typeface="Roboto Condensed" charset="0"/>
              </a:rPr>
              <a:t> or concrete.</a:t>
            </a:r>
            <a:endParaRPr lang="en-IN" sz="1800" b="1" u="sng" dirty="0">
              <a:latin typeface="Roboto Condensed" charset="0"/>
              <a:cs typeface="Roboto Condensed" charset="0"/>
            </a:endParaRPr>
          </a:p>
          <a:p>
            <a:pPr marL="285750" lvl="0" indent="-285750" algn="just">
              <a:buFont typeface="Arial" panose="020B0604020202020204" pitchFamily="34" charset="0"/>
              <a:buChar char="•"/>
            </a:pPr>
            <a:r>
              <a:rPr lang="en-US" sz="1800" dirty="0">
                <a:latin typeface="Roboto Condensed" charset="0"/>
                <a:cs typeface="Roboto Condensed" charset="0"/>
              </a:rPr>
              <a:t>Entry secured by a </a:t>
            </a:r>
            <a:r>
              <a:rPr lang="en-US" sz="1800" b="1" u="sng" dirty="0">
                <a:latin typeface="Roboto Condensed" charset="0"/>
                <a:cs typeface="Roboto Condensed" charset="0"/>
              </a:rPr>
              <a:t>double lock system</a:t>
            </a:r>
            <a:r>
              <a:rPr lang="en-US" sz="1800" dirty="0">
                <a:latin typeface="Roboto Condensed" charset="0"/>
                <a:cs typeface="Roboto Condensed" charset="0"/>
              </a:rPr>
              <a:t>.</a:t>
            </a:r>
          </a:p>
          <a:p>
            <a:pPr marL="285750" lvl="0" indent="-285750" algn="just">
              <a:buFont typeface="Arial" panose="020B0604020202020204" pitchFamily="34" charset="0"/>
              <a:buChar char="•"/>
            </a:pPr>
            <a:r>
              <a:rPr lang="en-US" sz="1800" dirty="0">
                <a:latin typeface="Roboto Condensed" charset="0"/>
                <a:cs typeface="Roboto Condensed" charset="0"/>
              </a:rPr>
              <a:t>The keys held jointly by two separate officers,  nominated by the DEO. </a:t>
            </a:r>
          </a:p>
          <a:p>
            <a:pPr marL="285750" lvl="0" indent="-285750" algn="just">
              <a:buFont typeface="Arial" panose="020B0604020202020204" pitchFamily="34" charset="0"/>
              <a:buChar char="•"/>
            </a:pPr>
            <a:r>
              <a:rPr lang="en-US" sz="1800" b="1" u="sng" dirty="0">
                <a:latin typeface="Roboto Condensed" charset="0"/>
                <a:cs typeface="Roboto Condensed" charset="0"/>
              </a:rPr>
              <a:t>24X7 security</a:t>
            </a:r>
            <a:r>
              <a:rPr lang="en-US" sz="1800" dirty="0">
                <a:latin typeface="Roboto Condensed" charset="0"/>
                <a:cs typeface="Roboto Condensed" charset="0"/>
              </a:rPr>
              <a:t> arrangement.</a:t>
            </a:r>
          </a:p>
          <a:p>
            <a:pPr marL="285750" lvl="0" indent="-285750" algn="just">
              <a:buFont typeface="Arial" panose="020B0604020202020204" pitchFamily="34" charset="0"/>
              <a:buChar char="•"/>
            </a:pPr>
            <a:r>
              <a:rPr lang="en-US" sz="1800" dirty="0">
                <a:latin typeface="Roboto Condensed" charset="0"/>
                <a:cs typeface="Roboto Condensed" charset="0"/>
              </a:rPr>
              <a:t>Annual Physical Verification of entire stock by ECI and tracked through ETS</a:t>
            </a:r>
          </a:p>
        </p:txBody>
      </p:sp>
      <p:sp>
        <p:nvSpPr>
          <p:cNvPr id="6" name="Election Period"/>
          <p:cNvSpPr txBox="1"/>
          <p:nvPr/>
        </p:nvSpPr>
        <p:spPr>
          <a:xfrm>
            <a:off x="3059832" y="1343548"/>
            <a:ext cx="2664296" cy="400110"/>
          </a:xfrm>
          <a:prstGeom prst="rect">
            <a:avLst/>
          </a:prstGeom>
          <a:noFill/>
        </p:spPr>
        <p:txBody>
          <a:bodyPr wrap="square" rtlCol="0">
            <a:spAutoFit/>
          </a:bodyPr>
          <a:lstStyle/>
          <a:p>
            <a:r>
              <a:rPr lang="en-IN" sz="2000" b="1" u="sng" dirty="0">
                <a:solidFill>
                  <a:srgbClr val="FC8004"/>
                </a:solidFill>
                <a:latin typeface="Roboto Condensed"/>
                <a:ea typeface="Roboto Condensed"/>
                <a:cs typeface="Roboto Condensed"/>
              </a:rPr>
              <a:t> Election Period</a:t>
            </a:r>
          </a:p>
        </p:txBody>
      </p:sp>
      <p:sp>
        <p:nvSpPr>
          <p:cNvPr id="8" name="Post Election Period"/>
          <p:cNvSpPr txBox="1"/>
          <p:nvPr/>
        </p:nvSpPr>
        <p:spPr>
          <a:xfrm>
            <a:off x="5796136" y="1343548"/>
            <a:ext cx="3096344" cy="400110"/>
          </a:xfrm>
          <a:prstGeom prst="rect">
            <a:avLst/>
          </a:prstGeom>
          <a:noFill/>
        </p:spPr>
        <p:txBody>
          <a:bodyPr wrap="square" rtlCol="0">
            <a:spAutoFit/>
          </a:bodyPr>
          <a:lstStyle/>
          <a:p>
            <a:r>
              <a:rPr lang="en-IN" sz="2000" b="1" u="sng" dirty="0">
                <a:solidFill>
                  <a:srgbClr val="FC8004"/>
                </a:solidFill>
                <a:latin typeface="Roboto Condensed"/>
                <a:ea typeface="Roboto Condensed"/>
                <a:cs typeface="Roboto Condensed"/>
              </a:rPr>
              <a:t>Post- Election Period</a:t>
            </a:r>
          </a:p>
        </p:txBody>
      </p:sp>
      <p:sp>
        <p:nvSpPr>
          <p:cNvPr id="5" name="Down Arrow 4"/>
          <p:cNvSpPr/>
          <p:nvPr/>
        </p:nvSpPr>
        <p:spPr>
          <a:xfrm>
            <a:off x="1043608" y="1707654"/>
            <a:ext cx="43204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0487787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9. STORAGE &amp; SECURITY</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36</a:t>
            </a:fld>
            <a:endParaRPr lang="en"/>
          </a:p>
        </p:txBody>
      </p:sp>
      <p:sp>
        <p:nvSpPr>
          <p:cNvPr id="4" name="Non-Election Period"/>
          <p:cNvSpPr txBox="1"/>
          <p:nvPr/>
        </p:nvSpPr>
        <p:spPr>
          <a:xfrm>
            <a:off x="179512" y="1343548"/>
            <a:ext cx="3384376" cy="400110"/>
          </a:xfrm>
          <a:prstGeom prst="rect">
            <a:avLst/>
          </a:prstGeom>
          <a:noFill/>
        </p:spPr>
        <p:txBody>
          <a:bodyPr wrap="square" rtlCol="0">
            <a:spAutoFit/>
          </a:bodyPr>
          <a:lstStyle/>
          <a:p>
            <a:r>
              <a:rPr lang="en-IN" sz="2000" b="1" u="sng" dirty="0">
                <a:solidFill>
                  <a:srgbClr val="FC8004"/>
                </a:solidFill>
                <a:latin typeface="Roboto Condensed"/>
                <a:ea typeface="Roboto Condensed"/>
                <a:cs typeface="Roboto Condensed"/>
              </a:rPr>
              <a:t>Non- Election Period</a:t>
            </a:r>
          </a:p>
        </p:txBody>
      </p:sp>
      <p:sp>
        <p:nvSpPr>
          <p:cNvPr id="7" name="Non Election Period Text"/>
          <p:cNvSpPr/>
          <p:nvPr/>
        </p:nvSpPr>
        <p:spPr>
          <a:xfrm>
            <a:off x="1619672" y="2016224"/>
            <a:ext cx="6552728" cy="30758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lgn="just">
              <a:buFont typeface="Arial" panose="020B0604020202020204" pitchFamily="34" charset="0"/>
              <a:buChar char="•"/>
            </a:pPr>
            <a:r>
              <a:rPr lang="en-IN" sz="1800" dirty="0">
                <a:latin typeface="Roboto Condensed" charset="0"/>
                <a:cs typeface="Roboto Condensed" charset="0"/>
              </a:rPr>
              <a:t>EVMs are stored in a strong room in the presence of representatives of  Political Parties, under videography. </a:t>
            </a:r>
          </a:p>
          <a:p>
            <a:pPr marL="285750" lvl="0" indent="-285750" algn="just">
              <a:buFont typeface="Arial" panose="020B0604020202020204" pitchFamily="34" charset="0"/>
              <a:buChar char="•"/>
            </a:pPr>
            <a:r>
              <a:rPr lang="en-IN" sz="1800" dirty="0">
                <a:latin typeface="Roboto Condensed" charset="0"/>
                <a:cs typeface="Roboto Condensed" charset="0"/>
              </a:rPr>
              <a:t>Training EVMs are kept in a separate strong room</a:t>
            </a:r>
          </a:p>
          <a:p>
            <a:pPr marL="285750" lvl="0" indent="-285750" algn="just">
              <a:buFont typeface="Arial" panose="020B0604020202020204" pitchFamily="34" charset="0"/>
              <a:buChar char="•"/>
            </a:pPr>
            <a:r>
              <a:rPr lang="en-IN" sz="1800" dirty="0">
                <a:latin typeface="Roboto Condensed" charset="0"/>
                <a:cs typeface="Roboto Condensed" charset="0"/>
              </a:rPr>
              <a:t>After Candidate Setting EVMs are again stored in Strong Room </a:t>
            </a:r>
          </a:p>
          <a:p>
            <a:pPr marL="285750" lvl="0" indent="-285750" algn="just">
              <a:buFont typeface="Arial" panose="020B0604020202020204" pitchFamily="34" charset="0"/>
              <a:buChar char="•"/>
            </a:pPr>
            <a:r>
              <a:rPr lang="en-IN" sz="1800" dirty="0">
                <a:latin typeface="Roboto Condensed" charset="0"/>
                <a:cs typeface="Roboto Condensed" charset="0"/>
              </a:rPr>
              <a:t>EVMs are taken out only on the day of dispersal of polling parties.</a:t>
            </a:r>
          </a:p>
          <a:p>
            <a:pPr marL="285750" lvl="0" indent="-285750" algn="just">
              <a:buFont typeface="Arial" panose="020B0604020202020204" pitchFamily="34" charset="0"/>
              <a:buChar char="•"/>
            </a:pPr>
            <a:r>
              <a:rPr lang="en-IN" sz="1800" dirty="0">
                <a:latin typeface="Roboto Condensed" charset="0"/>
                <a:cs typeface="Roboto Condensed" charset="0"/>
              </a:rPr>
              <a:t>Candidates or their agents and ECI Observers are present through out this process and minutely monitor the same.</a:t>
            </a:r>
          </a:p>
        </p:txBody>
      </p:sp>
      <p:sp>
        <p:nvSpPr>
          <p:cNvPr id="6" name="Election Period"/>
          <p:cNvSpPr txBox="1"/>
          <p:nvPr/>
        </p:nvSpPr>
        <p:spPr>
          <a:xfrm>
            <a:off x="3059832" y="1343548"/>
            <a:ext cx="2664296" cy="400110"/>
          </a:xfrm>
          <a:prstGeom prst="rect">
            <a:avLst/>
          </a:prstGeom>
          <a:noFill/>
        </p:spPr>
        <p:txBody>
          <a:bodyPr wrap="square" rtlCol="0">
            <a:spAutoFit/>
          </a:bodyPr>
          <a:lstStyle/>
          <a:p>
            <a:r>
              <a:rPr lang="en-IN" sz="2000" b="1" u="sng" dirty="0">
                <a:solidFill>
                  <a:srgbClr val="FC8004"/>
                </a:solidFill>
                <a:latin typeface="Roboto Condensed"/>
                <a:ea typeface="Roboto Condensed"/>
                <a:cs typeface="Roboto Condensed"/>
              </a:rPr>
              <a:t> Election Period</a:t>
            </a:r>
          </a:p>
        </p:txBody>
      </p:sp>
      <p:sp>
        <p:nvSpPr>
          <p:cNvPr id="8" name="Post Election Period"/>
          <p:cNvSpPr txBox="1"/>
          <p:nvPr/>
        </p:nvSpPr>
        <p:spPr>
          <a:xfrm>
            <a:off x="5796136" y="1343548"/>
            <a:ext cx="3096344" cy="400110"/>
          </a:xfrm>
          <a:prstGeom prst="rect">
            <a:avLst/>
          </a:prstGeom>
          <a:noFill/>
        </p:spPr>
        <p:txBody>
          <a:bodyPr wrap="square" rtlCol="0">
            <a:spAutoFit/>
          </a:bodyPr>
          <a:lstStyle/>
          <a:p>
            <a:r>
              <a:rPr lang="en-IN" sz="2000" b="1" u="sng" dirty="0">
                <a:solidFill>
                  <a:srgbClr val="FC8004"/>
                </a:solidFill>
                <a:latin typeface="Roboto Condensed"/>
                <a:ea typeface="Roboto Condensed"/>
                <a:cs typeface="Roboto Condensed"/>
              </a:rPr>
              <a:t>Post- Election Period</a:t>
            </a:r>
          </a:p>
        </p:txBody>
      </p:sp>
      <p:sp>
        <p:nvSpPr>
          <p:cNvPr id="5" name="Down Arrow 4"/>
          <p:cNvSpPr/>
          <p:nvPr/>
        </p:nvSpPr>
        <p:spPr>
          <a:xfrm>
            <a:off x="3995936" y="1707654"/>
            <a:ext cx="43204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6342351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9. STORAGE &amp; SECURITY</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37</a:t>
            </a:fld>
            <a:endParaRPr lang="en"/>
          </a:p>
        </p:txBody>
      </p:sp>
      <p:sp>
        <p:nvSpPr>
          <p:cNvPr id="4" name="Non-Election Period"/>
          <p:cNvSpPr txBox="1"/>
          <p:nvPr/>
        </p:nvSpPr>
        <p:spPr>
          <a:xfrm>
            <a:off x="179512" y="1343548"/>
            <a:ext cx="3384376" cy="400110"/>
          </a:xfrm>
          <a:prstGeom prst="rect">
            <a:avLst/>
          </a:prstGeom>
          <a:noFill/>
        </p:spPr>
        <p:txBody>
          <a:bodyPr wrap="square" rtlCol="0">
            <a:spAutoFit/>
          </a:bodyPr>
          <a:lstStyle/>
          <a:p>
            <a:r>
              <a:rPr lang="en-IN" sz="2000" b="1" u="sng" dirty="0">
                <a:solidFill>
                  <a:srgbClr val="FC8004"/>
                </a:solidFill>
                <a:latin typeface="Roboto Condensed"/>
                <a:ea typeface="Roboto Condensed"/>
                <a:cs typeface="Roboto Condensed"/>
              </a:rPr>
              <a:t>Non- Election Period</a:t>
            </a:r>
          </a:p>
        </p:txBody>
      </p:sp>
      <p:sp>
        <p:nvSpPr>
          <p:cNvPr id="7" name="Non Election Period Text"/>
          <p:cNvSpPr/>
          <p:nvPr/>
        </p:nvSpPr>
        <p:spPr>
          <a:xfrm>
            <a:off x="2771800" y="2067694"/>
            <a:ext cx="6336704" cy="2880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n-IN" sz="1800" dirty="0"/>
              <a:t>EVMs are escorted back to the strong room post poll  and  remains under double lock</a:t>
            </a:r>
          </a:p>
          <a:p>
            <a:pPr marL="285750" indent="-285750" algn="just">
              <a:buFont typeface="Arial" panose="020B0604020202020204" pitchFamily="34" charset="0"/>
              <a:buChar char="•"/>
            </a:pPr>
            <a:r>
              <a:rPr lang="en-IN" sz="1800" dirty="0"/>
              <a:t>Candidates allowed to put their </a:t>
            </a:r>
            <a:r>
              <a:rPr lang="en-IN" sz="1800" b="1" u="sng" dirty="0"/>
              <a:t>own locks</a:t>
            </a:r>
          </a:p>
          <a:p>
            <a:pPr marL="285750" indent="-285750" algn="just">
              <a:buFont typeface="Arial" panose="020B0604020202020204" pitchFamily="34" charset="0"/>
              <a:buChar char="•"/>
            </a:pPr>
            <a:r>
              <a:rPr lang="en-IN" sz="1800" b="1" u="sng" dirty="0"/>
              <a:t>Two cordoned</a:t>
            </a:r>
            <a:r>
              <a:rPr lang="en-IN" sz="1800" dirty="0"/>
              <a:t> round the clock security arrangements for the strong rooms having polled EVMs </a:t>
            </a:r>
          </a:p>
          <a:p>
            <a:pPr marL="285750" indent="-285750" algn="just">
              <a:buFont typeface="Arial" panose="020B0604020202020204" pitchFamily="34" charset="0"/>
              <a:buChar char="•"/>
            </a:pPr>
            <a:r>
              <a:rPr lang="en-IN" sz="1800" dirty="0"/>
              <a:t>The CPF secures the innermost perimeter immediately outside the strong room and the State Armed Police secures the outer perimeter.</a:t>
            </a:r>
          </a:p>
          <a:p>
            <a:pPr marL="285750" indent="-285750" algn="just">
              <a:buFont typeface="Arial" panose="020B0604020202020204" pitchFamily="34" charset="0"/>
              <a:buChar char="•"/>
            </a:pPr>
            <a:r>
              <a:rPr lang="en-IN" sz="1800" b="1" u="sng" dirty="0"/>
              <a:t>24/7 security arrangement</a:t>
            </a:r>
            <a:r>
              <a:rPr lang="en-IN" sz="1800" dirty="0"/>
              <a:t> for unused EVMs also. </a:t>
            </a:r>
          </a:p>
        </p:txBody>
      </p:sp>
      <p:sp>
        <p:nvSpPr>
          <p:cNvPr id="6" name="Election Period"/>
          <p:cNvSpPr txBox="1"/>
          <p:nvPr/>
        </p:nvSpPr>
        <p:spPr>
          <a:xfrm>
            <a:off x="3059832" y="1343548"/>
            <a:ext cx="2664296" cy="400110"/>
          </a:xfrm>
          <a:prstGeom prst="rect">
            <a:avLst/>
          </a:prstGeom>
          <a:noFill/>
        </p:spPr>
        <p:txBody>
          <a:bodyPr wrap="square" rtlCol="0">
            <a:spAutoFit/>
          </a:bodyPr>
          <a:lstStyle/>
          <a:p>
            <a:r>
              <a:rPr lang="en-IN" sz="2000" b="1" u="sng" dirty="0">
                <a:solidFill>
                  <a:srgbClr val="FC8004"/>
                </a:solidFill>
                <a:latin typeface="Roboto Condensed"/>
                <a:ea typeface="Roboto Condensed"/>
                <a:cs typeface="Roboto Condensed"/>
              </a:rPr>
              <a:t> Election Period</a:t>
            </a:r>
          </a:p>
        </p:txBody>
      </p:sp>
      <p:sp>
        <p:nvSpPr>
          <p:cNvPr id="8" name="Post Election Period"/>
          <p:cNvSpPr txBox="1"/>
          <p:nvPr/>
        </p:nvSpPr>
        <p:spPr>
          <a:xfrm>
            <a:off x="5796136" y="1343548"/>
            <a:ext cx="3096344" cy="400110"/>
          </a:xfrm>
          <a:prstGeom prst="rect">
            <a:avLst/>
          </a:prstGeom>
          <a:noFill/>
        </p:spPr>
        <p:txBody>
          <a:bodyPr wrap="square" rtlCol="0">
            <a:spAutoFit/>
          </a:bodyPr>
          <a:lstStyle/>
          <a:p>
            <a:r>
              <a:rPr lang="en-IN" sz="2000" b="1" u="sng" dirty="0" smtClean="0">
                <a:solidFill>
                  <a:srgbClr val="FC8004"/>
                </a:solidFill>
                <a:latin typeface="Roboto Condensed"/>
                <a:ea typeface="Roboto Condensed"/>
                <a:cs typeface="Roboto Condensed"/>
              </a:rPr>
              <a:t>Poll-Counting </a:t>
            </a:r>
            <a:r>
              <a:rPr lang="en-IN" sz="2000" b="1" u="sng" dirty="0">
                <a:solidFill>
                  <a:srgbClr val="FC8004"/>
                </a:solidFill>
                <a:latin typeface="Roboto Condensed"/>
                <a:ea typeface="Roboto Condensed"/>
                <a:cs typeface="Roboto Condensed"/>
              </a:rPr>
              <a:t>Period</a:t>
            </a:r>
          </a:p>
        </p:txBody>
      </p:sp>
      <p:sp>
        <p:nvSpPr>
          <p:cNvPr id="5" name="Down Arrow 4"/>
          <p:cNvSpPr/>
          <p:nvPr/>
        </p:nvSpPr>
        <p:spPr>
          <a:xfrm>
            <a:off x="6948264" y="1707654"/>
            <a:ext cx="43204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63423517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10. COUNTING DAY PROTOCOL</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38</a:t>
            </a:fld>
            <a:endParaRPr lang="en"/>
          </a:p>
        </p:txBody>
      </p:sp>
      <p:pic>
        <p:nvPicPr>
          <p:cNvPr id="14338" name="Picture 2" descr="Image result for vote coun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304" y="2067694"/>
            <a:ext cx="1440160" cy="15099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79512" y="1664677"/>
            <a:ext cx="6768752" cy="3139321"/>
          </a:xfrm>
          <a:prstGeom prst="rect">
            <a:avLst/>
          </a:prstGeom>
          <a:noFill/>
        </p:spPr>
        <p:txBody>
          <a:bodyPr wrap="square" rtlCol="0">
            <a:spAutoFit/>
          </a:bodyPr>
          <a:lstStyle/>
          <a:p>
            <a:pPr marL="342900" lvl="0" indent="-342900" algn="just">
              <a:buFont typeface="Arial" panose="020B0604020202020204" pitchFamily="34" charset="0"/>
              <a:buChar char="•"/>
            </a:pPr>
            <a:r>
              <a:rPr lang="en-GB" sz="1800" dirty="0">
                <a:solidFill>
                  <a:schemeClr val="accent1">
                    <a:lumMod val="50000"/>
                  </a:schemeClr>
                </a:solidFill>
                <a:latin typeface="Roboto Condensed" charset="0"/>
                <a:ea typeface="Roboto Condensed" charset="0"/>
              </a:rPr>
              <a:t>On the day of counting, strong room opened in the presence of Candidates, RO and Observer under videography</a:t>
            </a:r>
            <a:r>
              <a:rPr lang="en-GB" sz="1800" dirty="0" smtClean="0">
                <a:solidFill>
                  <a:schemeClr val="accent1">
                    <a:lumMod val="50000"/>
                  </a:schemeClr>
                </a:solidFill>
                <a:latin typeface="Roboto Condensed" charset="0"/>
                <a:ea typeface="Roboto Condensed" charset="0"/>
              </a:rPr>
              <a:t>.</a:t>
            </a:r>
          </a:p>
          <a:p>
            <a:pPr marL="342900" lvl="0" indent="-342900" algn="just">
              <a:buFont typeface="Arial" panose="020B0604020202020204" pitchFamily="34" charset="0"/>
              <a:buChar char="•"/>
            </a:pPr>
            <a:endParaRPr lang="en-IN" sz="1800" b="1" u="sng" dirty="0">
              <a:solidFill>
                <a:schemeClr val="accent1">
                  <a:lumMod val="50000"/>
                </a:schemeClr>
              </a:solidFill>
              <a:latin typeface="Roboto Condensed" charset="0"/>
              <a:ea typeface="Roboto Condensed" charset="0"/>
            </a:endParaRPr>
          </a:p>
          <a:p>
            <a:pPr marL="342900" lvl="0" indent="-342900" algn="just">
              <a:buFont typeface="Arial" panose="020B0604020202020204" pitchFamily="34" charset="0"/>
              <a:buChar char="•"/>
            </a:pPr>
            <a:r>
              <a:rPr lang="en-IN" sz="1800" dirty="0">
                <a:solidFill>
                  <a:schemeClr val="accent1">
                    <a:lumMod val="50000"/>
                  </a:schemeClr>
                </a:solidFill>
                <a:latin typeface="Roboto Condensed" charset="0"/>
                <a:ea typeface="Roboto Condensed" charset="0"/>
              </a:rPr>
              <a:t>Round-wise </a:t>
            </a:r>
            <a:r>
              <a:rPr lang="en-US" sz="1800" dirty="0">
                <a:solidFill>
                  <a:schemeClr val="accent1">
                    <a:lumMod val="50000"/>
                  </a:schemeClr>
                </a:solidFill>
                <a:latin typeface="Roboto Condensed" charset="0"/>
                <a:ea typeface="Roboto Condensed" charset="0"/>
              </a:rPr>
              <a:t>CUs are brought to the counting tables</a:t>
            </a:r>
            <a:r>
              <a:rPr lang="en-US" sz="1800" dirty="0" smtClean="0">
                <a:solidFill>
                  <a:schemeClr val="accent1">
                    <a:lumMod val="50000"/>
                  </a:schemeClr>
                </a:solidFill>
                <a:latin typeface="Roboto Condensed" charset="0"/>
                <a:ea typeface="Roboto Condensed" charset="0"/>
              </a:rPr>
              <a:t>.</a:t>
            </a:r>
          </a:p>
          <a:p>
            <a:pPr marL="342900" lvl="0" indent="-342900" algn="just">
              <a:buFont typeface="Arial" panose="020B0604020202020204" pitchFamily="34" charset="0"/>
              <a:buChar char="•"/>
            </a:pPr>
            <a:endParaRPr lang="en-IN" sz="1800" b="1" u="sng" dirty="0">
              <a:solidFill>
                <a:schemeClr val="accent1">
                  <a:lumMod val="50000"/>
                </a:schemeClr>
              </a:solidFill>
              <a:latin typeface="Roboto Condensed" charset="0"/>
              <a:ea typeface="Roboto Condensed" charset="0"/>
            </a:endParaRPr>
          </a:p>
          <a:p>
            <a:pPr marL="342900" lvl="0" indent="-342900" algn="just">
              <a:buFont typeface="Arial" panose="020B0604020202020204" pitchFamily="34" charset="0"/>
              <a:buChar char="•"/>
            </a:pPr>
            <a:r>
              <a:rPr lang="en-US" sz="1800" dirty="0">
                <a:solidFill>
                  <a:schemeClr val="accent1">
                    <a:lumMod val="50000"/>
                  </a:schemeClr>
                </a:solidFill>
                <a:latin typeface="Roboto Condensed" charset="0"/>
                <a:ea typeface="Roboto Condensed" charset="0"/>
              </a:rPr>
              <a:t>Unique ID number of the CU &amp; the signed seals are verified and shown to the polling agents</a:t>
            </a:r>
            <a:r>
              <a:rPr lang="en-US" sz="1800" dirty="0" smtClean="0">
                <a:solidFill>
                  <a:schemeClr val="accent1">
                    <a:lumMod val="50000"/>
                  </a:schemeClr>
                </a:solidFill>
                <a:latin typeface="Roboto Condensed" charset="0"/>
                <a:ea typeface="Roboto Condensed" charset="0"/>
              </a:rPr>
              <a:t>.</a:t>
            </a:r>
          </a:p>
          <a:p>
            <a:pPr marL="342900" lvl="0" indent="-342900" algn="just">
              <a:buFont typeface="Arial" panose="020B0604020202020204" pitchFamily="34" charset="0"/>
              <a:buChar char="•"/>
            </a:pPr>
            <a:endParaRPr lang="en-US" sz="1800" dirty="0">
              <a:solidFill>
                <a:schemeClr val="accent1">
                  <a:lumMod val="50000"/>
                </a:schemeClr>
              </a:solidFill>
              <a:latin typeface="Roboto Condensed" charset="0"/>
              <a:ea typeface="Roboto Condensed" charset="0"/>
            </a:endParaRPr>
          </a:p>
          <a:p>
            <a:pPr marL="342900" lvl="0" indent="-342900" algn="just">
              <a:buFont typeface="Arial" panose="020B0604020202020204" pitchFamily="34" charset="0"/>
              <a:buChar char="•"/>
            </a:pPr>
            <a:r>
              <a:rPr lang="en-GB" sz="1800" dirty="0">
                <a:solidFill>
                  <a:schemeClr val="accent1">
                    <a:lumMod val="50000"/>
                  </a:schemeClr>
                </a:solidFill>
                <a:latin typeface="Roboto Condensed" charset="0"/>
                <a:ea typeface="Roboto Condensed" charset="0"/>
              </a:rPr>
              <a:t>EVMs are stored back in Strong Room in the presence of candidates/their representatives.  </a:t>
            </a:r>
            <a:endParaRPr lang="en-GB" sz="2000" dirty="0">
              <a:solidFill>
                <a:schemeClr val="accent1">
                  <a:lumMod val="50000"/>
                </a:schemeClr>
              </a:solidFill>
              <a:latin typeface="Roboto Condensed" charset="0"/>
              <a:ea typeface="Roboto Condensed" charset="0"/>
            </a:endParaRPr>
          </a:p>
          <a:p>
            <a:endParaRPr lang="en-IN" sz="1800" dirty="0">
              <a:solidFill>
                <a:schemeClr val="accent1">
                  <a:lumMod val="50000"/>
                </a:schemeClr>
              </a:solidFill>
              <a:latin typeface="Roboto Condensed" charset="0"/>
              <a:ea typeface="Roboto Condensed" charset="0"/>
            </a:endParaRPr>
          </a:p>
        </p:txBody>
      </p:sp>
    </p:spTree>
    <p:extLst>
      <p:ext uri="{BB962C8B-B14F-4D97-AF65-F5344CB8AC3E}">
        <p14:creationId xmlns:p14="http://schemas.microsoft.com/office/powerpoint/2010/main" val="33678763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ctrTitle"/>
          </p:nvPr>
        </p:nvSpPr>
        <p:spPr>
          <a:xfrm>
            <a:off x="463525" y="2871148"/>
            <a:ext cx="4094400" cy="1159800"/>
          </a:xfrm>
          <a:prstGeom prst="rect">
            <a:avLst/>
          </a:prstGeom>
        </p:spPr>
        <p:txBody>
          <a:bodyPr lIns="91425" tIns="91425" rIns="91425" bIns="91425" anchor="b" anchorCtr="0">
            <a:noAutofit/>
          </a:bodyPr>
          <a:lstStyle/>
          <a:p>
            <a:pPr lvl="0" rtl="0">
              <a:spcBef>
                <a:spcPts val="0"/>
              </a:spcBef>
              <a:buNone/>
            </a:pPr>
            <a:r>
              <a:rPr lang="en" dirty="0"/>
              <a:t>ELECTION PETITION PERIOD</a:t>
            </a:r>
          </a:p>
        </p:txBody>
      </p:sp>
      <p:sp>
        <p:nvSpPr>
          <p:cNvPr id="223" name="Shape 223"/>
          <p:cNvSpPr txBox="1">
            <a:spLocks noGrp="1"/>
          </p:cNvSpPr>
          <p:nvPr>
            <p:ph type="subTitle" idx="1"/>
          </p:nvPr>
        </p:nvSpPr>
        <p:spPr>
          <a:xfrm>
            <a:off x="463525" y="3975448"/>
            <a:ext cx="4094400" cy="784800"/>
          </a:xfrm>
          <a:prstGeom prst="rect">
            <a:avLst/>
          </a:prstGeom>
        </p:spPr>
        <p:txBody>
          <a:bodyPr lIns="91425" tIns="91425" rIns="91425" bIns="91425" anchor="t" anchorCtr="0">
            <a:noAutofit/>
          </a:bodyPr>
          <a:lstStyle/>
          <a:p>
            <a:pPr lvl="0" rtl="0">
              <a:spcBef>
                <a:spcPts val="0"/>
              </a:spcBef>
              <a:buNone/>
            </a:pPr>
            <a:r>
              <a:rPr lang="en-IN" dirty="0"/>
              <a:t>REGISTERING COMPLAINT </a:t>
            </a:r>
            <a:endParaRPr lang="en" dirty="0"/>
          </a:p>
        </p:txBody>
      </p:sp>
      <p:sp>
        <p:nvSpPr>
          <p:cNvPr id="224" name="Shape 224"/>
          <p:cNvSpPr txBox="1">
            <a:spLocks noGrp="1"/>
          </p:cNvSpPr>
          <p:nvPr>
            <p:ph type="sldNum" idx="12"/>
          </p:nvPr>
        </p:nvSpPr>
        <p:spPr>
          <a:xfrm>
            <a:off x="7618000" y="4636500"/>
            <a:ext cx="1487400" cy="315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39</a:t>
            </a:fld>
            <a:endParaRPr lang="en"/>
          </a:p>
        </p:txBody>
      </p:sp>
      <p:sp>
        <p:nvSpPr>
          <p:cNvPr id="225" name="Shape 225"/>
          <p:cNvSpPr txBox="1"/>
          <p:nvPr/>
        </p:nvSpPr>
        <p:spPr>
          <a:xfrm>
            <a:off x="463525" y="0"/>
            <a:ext cx="2181600" cy="3136200"/>
          </a:xfrm>
          <a:prstGeom prst="rect">
            <a:avLst/>
          </a:prstGeom>
          <a:noFill/>
          <a:ln>
            <a:noFill/>
          </a:ln>
        </p:spPr>
        <p:txBody>
          <a:bodyPr lIns="91425" tIns="91425" rIns="91425" bIns="91425" anchor="b" anchorCtr="0">
            <a:noAutofit/>
          </a:bodyPr>
          <a:lstStyle/>
          <a:p>
            <a:pPr lvl="0">
              <a:spcBef>
                <a:spcPts val="0"/>
              </a:spcBef>
              <a:buNone/>
            </a:pPr>
            <a:endParaRPr lang="en" sz="12000" b="1" dirty="0">
              <a:solidFill>
                <a:srgbClr val="3F5378"/>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10310580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p:cNvSpPr>
            <a:spLocks noGrp="1"/>
          </p:cNvSpPr>
          <p:nvPr>
            <p:ph type="title"/>
          </p:nvPr>
        </p:nvSpPr>
        <p:spPr/>
        <p:txBody>
          <a:bodyPr/>
          <a:lstStyle/>
          <a:p>
            <a:r>
              <a:rPr lang="en-IN" dirty="0"/>
              <a:t>HISTORY OF EVM – 40 CREDIBLE YEARS</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4</a:t>
            </a:fld>
            <a:endParaRPr lang="en"/>
          </a:p>
        </p:txBody>
      </p:sp>
      <p:sp>
        <p:nvSpPr>
          <p:cNvPr id="5" name="Content Placeholder 3"/>
          <p:cNvSpPr txBox="1">
            <a:spLocks/>
          </p:cNvSpPr>
          <p:nvPr/>
        </p:nvSpPr>
        <p:spPr>
          <a:xfrm>
            <a:off x="4067944" y="3580750"/>
            <a:ext cx="4819484" cy="719192"/>
          </a:xfrm>
          <a:prstGeom prst="rect">
            <a:avLst/>
          </a:prstGeom>
        </p:spPr>
        <p:txBody>
          <a:bodyPr/>
          <a:lstStyle/>
          <a:p>
            <a:pPr lvl="0" algn="just"/>
            <a:r>
              <a:rPr lang="en-IN" sz="1800" kern="1200" dirty="0">
                <a:solidFill>
                  <a:srgbClr val="263248"/>
                </a:solidFill>
                <a:latin typeface="Roboto Condensed Light"/>
                <a:ea typeface="Roboto Condensed Light"/>
                <a:cs typeface="Roboto Condensed Light"/>
              </a:rPr>
              <a:t>RP Act amended: allowing the use EVMs </a:t>
            </a:r>
            <a:r>
              <a:rPr lang="en-IN" sz="1800" kern="1200" dirty="0" err="1">
                <a:solidFill>
                  <a:srgbClr val="263248"/>
                </a:solidFill>
                <a:latin typeface="Roboto Condensed Light"/>
                <a:ea typeface="Roboto Condensed Light"/>
                <a:cs typeface="Roboto Condensed Light"/>
              </a:rPr>
              <a:t>w.e.f</a:t>
            </a:r>
            <a:r>
              <a:rPr lang="en-IN" sz="1800" kern="1200" dirty="0">
                <a:solidFill>
                  <a:srgbClr val="263248"/>
                </a:solidFill>
                <a:latin typeface="Roboto Condensed Light"/>
                <a:ea typeface="Roboto Condensed Light"/>
                <a:cs typeface="Roboto Condensed Light"/>
              </a:rPr>
              <a:t>. 15.03.1989</a:t>
            </a:r>
          </a:p>
        </p:txBody>
      </p:sp>
      <p:sp>
        <p:nvSpPr>
          <p:cNvPr id="6" name="Content Placeholder 3"/>
          <p:cNvSpPr txBox="1">
            <a:spLocks/>
          </p:cNvSpPr>
          <p:nvPr/>
        </p:nvSpPr>
        <p:spPr>
          <a:xfrm>
            <a:off x="2879322" y="1428742"/>
            <a:ext cx="6121834" cy="430824"/>
          </a:xfrm>
          <a:prstGeom prst="rect">
            <a:avLst/>
          </a:prstGeom>
        </p:spPr>
        <p:txBody>
          <a:bodyPr vert="horz" lIns="0" tIns="0" rIns="0" bIns="0" rtlCol="0" anchor="ctr">
            <a:noAutofit/>
          </a:bodyPr>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800" kern="1200" baseline="0">
                <a:solidFill>
                  <a:srgbClr val="003C71"/>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sz="1800" kern="1200">
                <a:solidFill>
                  <a:srgbClr val="003C71"/>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600" kern="1200">
                <a:solidFill>
                  <a:srgbClr val="003C71"/>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rgbClr val="003C71"/>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rgbClr val="263248"/>
                </a:solidFill>
                <a:latin typeface="Roboto Condensed Light"/>
                <a:ea typeface="Roboto Condensed Light"/>
                <a:cs typeface="Roboto Condensed Light"/>
              </a:rPr>
              <a:t>CEC- S L </a:t>
            </a:r>
            <a:r>
              <a:rPr lang="en-US" dirty="0" err="1">
                <a:solidFill>
                  <a:srgbClr val="263248"/>
                </a:solidFill>
                <a:latin typeface="Roboto Condensed Light"/>
                <a:ea typeface="Roboto Condensed Light"/>
                <a:cs typeface="Roboto Condensed Light"/>
              </a:rPr>
              <a:t>Shakdar</a:t>
            </a:r>
            <a:r>
              <a:rPr lang="en-US" dirty="0">
                <a:solidFill>
                  <a:srgbClr val="263248"/>
                </a:solidFill>
                <a:latin typeface="Roboto Condensed Light"/>
                <a:ea typeface="Roboto Condensed Light"/>
                <a:cs typeface="Roboto Condensed Light"/>
              </a:rPr>
              <a:t> </a:t>
            </a:r>
            <a:r>
              <a:rPr lang="en-IN" dirty="0">
                <a:solidFill>
                  <a:srgbClr val="263248"/>
                </a:solidFill>
                <a:latin typeface="Roboto Condensed Light"/>
                <a:ea typeface="Roboto Condensed Light"/>
                <a:cs typeface="Roboto Condensed Light"/>
              </a:rPr>
              <a:t>talked about </a:t>
            </a:r>
            <a:r>
              <a:rPr lang="en-IN" dirty="0">
                <a:solidFill>
                  <a:srgbClr val="263248"/>
                </a:solidFill>
                <a:latin typeface="Roboto Condensed Light"/>
                <a:ea typeface="Roboto Condensed Light"/>
                <a:cs typeface="Roboto Condensed Light"/>
                <a:sym typeface="Roboto Condensed Light"/>
              </a:rPr>
              <a:t>introducing</a:t>
            </a:r>
            <a:r>
              <a:rPr lang="en-IN" b="1" dirty="0">
                <a:solidFill>
                  <a:schemeClr val="tx1"/>
                </a:solidFill>
                <a:latin typeface="+mj-lt"/>
                <a:ea typeface="Intel Clear Light" panose="020B0404020203020204" pitchFamily="34" charset="0"/>
                <a:cs typeface="Intel Clear Light" panose="020B0404020203020204" pitchFamily="34" charset="0"/>
              </a:rPr>
              <a:t> </a:t>
            </a:r>
            <a:r>
              <a:rPr lang="en-IN" dirty="0">
                <a:solidFill>
                  <a:srgbClr val="263248"/>
                </a:solidFill>
                <a:latin typeface="Roboto Condensed Light"/>
                <a:ea typeface="Roboto Condensed Light"/>
                <a:cs typeface="Roboto Condensed Light"/>
              </a:rPr>
              <a:t>an Electronic machine</a:t>
            </a:r>
            <a:endParaRPr lang="en-US" dirty="0">
              <a:solidFill>
                <a:srgbClr val="263248"/>
              </a:solidFill>
              <a:latin typeface="Roboto Condensed Light"/>
              <a:ea typeface="Roboto Condensed Light"/>
              <a:cs typeface="Roboto Condensed Light"/>
            </a:endParaRPr>
          </a:p>
        </p:txBody>
      </p:sp>
      <p:sp>
        <p:nvSpPr>
          <p:cNvPr id="7" name="Content Placeholder 3"/>
          <p:cNvSpPr txBox="1">
            <a:spLocks/>
          </p:cNvSpPr>
          <p:nvPr/>
        </p:nvSpPr>
        <p:spPr>
          <a:xfrm>
            <a:off x="3143240" y="1923678"/>
            <a:ext cx="5531733" cy="437192"/>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800" kern="1200" baseline="0">
                <a:solidFill>
                  <a:srgbClr val="003C71"/>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sz="1800" kern="1200">
                <a:solidFill>
                  <a:srgbClr val="003C71"/>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600" kern="1200">
                <a:solidFill>
                  <a:srgbClr val="003C71"/>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rgbClr val="003C71"/>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IN" dirty="0">
                <a:solidFill>
                  <a:srgbClr val="263248"/>
                </a:solidFill>
                <a:latin typeface="Roboto Condensed Light"/>
                <a:ea typeface="Roboto Condensed Light"/>
                <a:cs typeface="Roboto Condensed Light"/>
              </a:rPr>
              <a:t>EVMs developed and demonstrated by ECIL and BEL</a:t>
            </a:r>
            <a:r>
              <a:rPr lang="en-IN" b="1" dirty="0">
                <a:solidFill>
                  <a:schemeClr val="tx1"/>
                </a:solidFill>
                <a:latin typeface="Intel Clear Light" panose="020B0404020203020204" pitchFamily="34" charset="0"/>
                <a:ea typeface="Intel Clear Light" panose="020B0404020203020204" pitchFamily="34" charset="0"/>
                <a:cs typeface="Intel Clear Light" panose="020B0404020203020204" pitchFamily="34" charset="0"/>
              </a:rPr>
              <a:t>.</a:t>
            </a:r>
            <a:endParaRPr lang="en-US" b="1" dirty="0">
              <a:solidFill>
                <a:schemeClr val="tx1"/>
              </a:solidFill>
              <a:latin typeface="Intel Clear Light" panose="020B0404020203020204" pitchFamily="34" charset="0"/>
              <a:ea typeface="Intel Clear Light" panose="020B0404020203020204" pitchFamily="34" charset="0"/>
              <a:cs typeface="Intel Clear Light" panose="020B0404020203020204" pitchFamily="34" charset="0"/>
            </a:endParaRPr>
          </a:p>
        </p:txBody>
      </p:sp>
      <p:sp>
        <p:nvSpPr>
          <p:cNvPr id="8" name="Content Placeholder 3"/>
          <p:cNvSpPr txBox="1">
            <a:spLocks/>
          </p:cNvSpPr>
          <p:nvPr/>
        </p:nvSpPr>
        <p:spPr>
          <a:xfrm>
            <a:off x="3563888" y="2355726"/>
            <a:ext cx="5580112" cy="585674"/>
          </a:xfrm>
          <a:prstGeom prst="rect">
            <a:avLst/>
          </a:prstGeom>
        </p:spPr>
        <p:txBody>
          <a:bodyPr vert="horz" lIns="0" tIns="0" rIns="0" bIns="0" rtlCol="0">
            <a:noAutofit/>
          </a:bodyPr>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800" kern="1200" baseline="0">
                <a:solidFill>
                  <a:srgbClr val="003C71"/>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sz="1800" kern="1200">
                <a:solidFill>
                  <a:srgbClr val="003C71"/>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600" kern="1200">
                <a:solidFill>
                  <a:srgbClr val="003C71"/>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rgbClr val="003C71"/>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IN" dirty="0">
                <a:solidFill>
                  <a:srgbClr val="263248"/>
                </a:solidFill>
                <a:latin typeface="Roboto Condensed Light"/>
                <a:ea typeface="Roboto Condensed Light"/>
                <a:cs typeface="Roboto Condensed Light"/>
              </a:rPr>
              <a:t>EVMs used in 50 polling stations of </a:t>
            </a:r>
            <a:r>
              <a:rPr lang="en-IN" dirty="0" err="1">
                <a:solidFill>
                  <a:srgbClr val="263248"/>
                </a:solidFill>
                <a:latin typeface="Roboto Condensed Light"/>
                <a:ea typeface="Roboto Condensed Light"/>
                <a:cs typeface="Roboto Condensed Light"/>
              </a:rPr>
              <a:t>Parur</a:t>
            </a:r>
            <a:r>
              <a:rPr lang="en-IN" dirty="0">
                <a:solidFill>
                  <a:srgbClr val="263248"/>
                </a:solidFill>
                <a:latin typeface="Roboto Condensed Light"/>
                <a:ea typeface="Roboto Condensed Light"/>
                <a:cs typeface="Roboto Condensed Light"/>
              </a:rPr>
              <a:t> LA in Kerala.</a:t>
            </a:r>
            <a:r>
              <a:rPr lang="en-IN" dirty="0">
                <a:solidFill>
                  <a:schemeClr val="tx1"/>
                </a:solidFill>
                <a:latin typeface="+mj-lt"/>
                <a:ea typeface="Intel Clear Light" panose="020B0404020203020204" pitchFamily="34" charset="0"/>
                <a:cs typeface="Intel Clear Light" panose="020B0404020203020204" pitchFamily="34" charset="0"/>
              </a:rPr>
              <a:t> </a:t>
            </a:r>
            <a:r>
              <a:rPr lang="en-IN" dirty="0">
                <a:solidFill>
                  <a:srgbClr val="263248"/>
                </a:solidFill>
                <a:latin typeface="Roboto Condensed Light"/>
                <a:ea typeface="Roboto Condensed Light"/>
                <a:cs typeface="Roboto Condensed Light"/>
              </a:rPr>
              <a:t>Used in 11 Assembly Constituencies:8 states, 1UT</a:t>
            </a:r>
            <a:endParaRPr lang="en-US" dirty="0">
              <a:solidFill>
                <a:srgbClr val="263248"/>
              </a:solidFill>
              <a:latin typeface="Roboto Condensed Light"/>
              <a:ea typeface="Roboto Condensed Light"/>
              <a:cs typeface="Roboto Condensed Light"/>
            </a:endParaRPr>
          </a:p>
        </p:txBody>
      </p:sp>
      <p:sp>
        <p:nvSpPr>
          <p:cNvPr id="9" name="Content Placeholder 3"/>
          <p:cNvSpPr txBox="1">
            <a:spLocks/>
          </p:cNvSpPr>
          <p:nvPr/>
        </p:nvSpPr>
        <p:spPr>
          <a:xfrm>
            <a:off x="3909317" y="3007788"/>
            <a:ext cx="5091839" cy="500066"/>
          </a:xfrm>
          <a:prstGeom prst="rect">
            <a:avLst/>
          </a:prstGeom>
        </p:spPr>
        <p:txBody>
          <a:bodyPr vert="horz" lIns="0" tIns="0" rIns="0" bIns="0" rtlCol="0" anchor="ctr">
            <a:noAutofit/>
          </a:bodyPr>
          <a:lstStyle>
            <a:lvl1pPr marL="0" indent="0" algn="l" defTabSz="457200" rtl="0" eaLnBrk="1" latinLnBrk="0" hangingPunct="1">
              <a:spcBef>
                <a:spcPts val="1200"/>
              </a:spcBef>
              <a:spcAft>
                <a:spcPts val="0"/>
              </a:spcAft>
              <a:buFont typeface="Wingdings" panose="05000000000000000000" pitchFamily="2" charset="2"/>
              <a:buNone/>
              <a:defRPr sz="1800" b="0" kern="1200">
                <a:solidFill>
                  <a:srgbClr val="0071C5"/>
                </a:solidFill>
                <a:latin typeface="+mn-lt"/>
                <a:ea typeface="+mn-ea"/>
                <a:cs typeface="Intel Clear" panose="020B0604020203020204" pitchFamily="34" charset="0"/>
              </a:defRPr>
            </a:lvl1pPr>
            <a:lvl2pPr marL="225425" indent="-225425" algn="l" defTabSz="457200" rtl="0" eaLnBrk="1" latinLnBrk="0" hangingPunct="1">
              <a:spcBef>
                <a:spcPts val="1200"/>
              </a:spcBef>
              <a:buFont typeface="Wingdings" charset="2"/>
              <a:buChar char="§"/>
              <a:defRPr sz="1800" kern="1200" baseline="0">
                <a:solidFill>
                  <a:srgbClr val="003C71"/>
                </a:solidFill>
                <a:latin typeface="+mn-lt"/>
                <a:ea typeface="+mn-ea"/>
                <a:cs typeface="Intel Clear" panose="020B0604020203020204" pitchFamily="34" charset="0"/>
              </a:defRPr>
            </a:lvl2pPr>
            <a:lvl3pPr marL="571500" indent="-228600" algn="l" defTabSz="457200" rtl="0" eaLnBrk="1" latinLnBrk="0" hangingPunct="1">
              <a:spcBef>
                <a:spcPts val="800"/>
              </a:spcBef>
              <a:buFont typeface="Intel Clear" panose="020B0604020203020204" pitchFamily="34" charset="0"/>
              <a:buChar char="–"/>
              <a:defRPr sz="1800" kern="1200">
                <a:solidFill>
                  <a:srgbClr val="003C71"/>
                </a:solidFill>
                <a:latin typeface="+mn-lt"/>
                <a:ea typeface="+mn-ea"/>
                <a:cs typeface="Intel Clear" panose="020B0604020203020204" pitchFamily="34" charset="0"/>
              </a:defRPr>
            </a:lvl3pPr>
            <a:lvl4pPr marL="969963" indent="-228600" algn="l" defTabSz="457200" rtl="0" eaLnBrk="1" latinLnBrk="0" hangingPunct="1">
              <a:spcBef>
                <a:spcPct val="20000"/>
              </a:spcBef>
              <a:buFont typeface="Arial"/>
              <a:buChar char="–"/>
              <a:defRPr sz="1600" kern="1200">
                <a:solidFill>
                  <a:srgbClr val="003C71"/>
                </a:solidFill>
                <a:latin typeface="+mn-lt"/>
                <a:ea typeface="+mn-ea"/>
                <a:cs typeface="Intel Clear" panose="020B0604020203020204" pitchFamily="34" charset="0"/>
              </a:defRPr>
            </a:lvl4pPr>
            <a:lvl5pPr marL="1319213" indent="-228600" algn="l" defTabSz="457200" rtl="0" eaLnBrk="1" latinLnBrk="0" hangingPunct="1">
              <a:spcBef>
                <a:spcPct val="20000"/>
              </a:spcBef>
              <a:buFont typeface="Intel Clear" panose="020B0604020203020204" pitchFamily="34" charset="0"/>
              <a:buChar char="–"/>
              <a:defRPr sz="1400" kern="1200">
                <a:solidFill>
                  <a:srgbClr val="003C71"/>
                </a:solidFill>
                <a:latin typeface="+mn-lt"/>
                <a:ea typeface="+mn-ea"/>
                <a:cs typeface="Intel Clear" panose="020B0604020203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r>
              <a:rPr lang="en-IN" dirty="0">
                <a:solidFill>
                  <a:srgbClr val="263248"/>
                </a:solidFill>
                <a:latin typeface="Roboto Condensed Light"/>
                <a:ea typeface="Roboto Condensed Light"/>
                <a:cs typeface="Roboto Condensed Light"/>
              </a:rPr>
              <a:t>Usage of EVMs suspended: SC ruling-EVMs had no legal sanctity</a:t>
            </a:r>
          </a:p>
        </p:txBody>
      </p:sp>
      <p:cxnSp>
        <p:nvCxnSpPr>
          <p:cNvPr id="10" name="Straight Connector 9"/>
          <p:cNvCxnSpPr/>
          <p:nvPr/>
        </p:nvCxnSpPr>
        <p:spPr>
          <a:xfrm>
            <a:off x="2592371" y="1923678"/>
            <a:ext cx="6044733" cy="0"/>
          </a:xfrm>
          <a:prstGeom prst="line">
            <a:avLst/>
          </a:prstGeom>
          <a:ln w="6350">
            <a:solidFill>
              <a:schemeClr val="bg1">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2592371" y="2283718"/>
            <a:ext cx="6044733" cy="30227"/>
          </a:xfrm>
          <a:prstGeom prst="line">
            <a:avLst/>
          </a:prstGeom>
          <a:ln w="6350">
            <a:solidFill>
              <a:schemeClr val="bg1">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522217" y="2969806"/>
            <a:ext cx="6003072" cy="33992"/>
          </a:xfrm>
          <a:prstGeom prst="line">
            <a:avLst/>
          </a:prstGeom>
          <a:ln w="6350">
            <a:solidFill>
              <a:schemeClr val="bg1">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654717" y="3556831"/>
            <a:ext cx="5932918" cy="23031"/>
          </a:xfrm>
          <a:prstGeom prst="line">
            <a:avLst/>
          </a:prstGeom>
          <a:ln w="6350">
            <a:solidFill>
              <a:schemeClr val="bg1">
                <a:lumMod val="75000"/>
              </a:schemeClr>
            </a:solidFill>
            <a:prstDash val="dash"/>
          </a:ln>
          <a:effectLst/>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90624"/>
            <a:ext cx="4067775" cy="3513079"/>
          </a:xfrm>
          <a:prstGeom prst="rect">
            <a:avLst/>
          </a:prstGeom>
        </p:spPr>
      </p:pic>
      <p:sp>
        <p:nvSpPr>
          <p:cNvPr id="31" name="TextBox 30"/>
          <p:cNvSpPr txBox="1"/>
          <p:nvPr/>
        </p:nvSpPr>
        <p:spPr>
          <a:xfrm>
            <a:off x="1000100" y="1419622"/>
            <a:ext cx="1571636" cy="400110"/>
          </a:xfrm>
          <a:prstGeom prst="rect">
            <a:avLst/>
          </a:prstGeom>
          <a:noFill/>
        </p:spPr>
        <p:txBody>
          <a:bodyPr wrap="square" rtlCol="0">
            <a:spAutoFit/>
          </a:bodyPr>
          <a:lstStyle/>
          <a:p>
            <a:pPr algn="ctr"/>
            <a:r>
              <a:rPr lang="en-US" sz="2000" b="1" kern="1200" dirty="0">
                <a:solidFill>
                  <a:srgbClr val="263248"/>
                </a:solidFill>
                <a:latin typeface="Roboto Condensed Light"/>
                <a:ea typeface="Roboto Condensed Light"/>
                <a:cs typeface="Roboto Condensed Light"/>
              </a:rPr>
              <a:t>1977</a:t>
            </a:r>
            <a:endParaRPr lang="en-IN" sz="2000" b="1" kern="1200" dirty="0">
              <a:solidFill>
                <a:srgbClr val="263248"/>
              </a:solidFill>
              <a:latin typeface="Roboto Condensed Light"/>
              <a:ea typeface="Roboto Condensed Light"/>
              <a:cs typeface="Roboto Condensed Light"/>
            </a:endParaRPr>
          </a:p>
        </p:txBody>
      </p:sp>
      <p:sp>
        <p:nvSpPr>
          <p:cNvPr id="33" name="TextBox 32"/>
          <p:cNvSpPr txBox="1"/>
          <p:nvPr/>
        </p:nvSpPr>
        <p:spPr>
          <a:xfrm>
            <a:off x="1142976" y="1978221"/>
            <a:ext cx="1571636" cy="400110"/>
          </a:xfrm>
          <a:prstGeom prst="rect">
            <a:avLst/>
          </a:prstGeom>
          <a:noFill/>
        </p:spPr>
        <p:txBody>
          <a:bodyPr wrap="square" rtlCol="0">
            <a:spAutoFit/>
          </a:bodyPr>
          <a:lstStyle>
            <a:defPPr marR="0" lvl="0" algn="l" rtl="0">
              <a:lnSpc>
                <a:spcPct val="100000"/>
              </a:lnSpc>
              <a:spcBef>
                <a:spcPts val="0"/>
              </a:spcBef>
              <a:spcAft>
                <a:spcPts val="0"/>
              </a:spcAft>
            </a:defPPr>
            <a:lvl1pPr algn="ctr">
              <a:defRPr sz="2000" b="1" kern="1200">
                <a:solidFill>
                  <a:srgbClr val="263248"/>
                </a:solidFill>
                <a:latin typeface="Roboto Condensed Light"/>
                <a:ea typeface="Roboto Condensed Light"/>
                <a:cs typeface="Roboto Condensed Light"/>
              </a:defRPr>
            </a:lvl1pPr>
          </a:lstStyle>
          <a:p>
            <a:r>
              <a:rPr lang="en-US" dirty="0"/>
              <a:t>1980-81</a:t>
            </a:r>
            <a:endParaRPr lang="en-IN" dirty="0"/>
          </a:p>
        </p:txBody>
      </p:sp>
      <p:sp>
        <p:nvSpPr>
          <p:cNvPr id="35" name="TextBox 34"/>
          <p:cNvSpPr txBox="1"/>
          <p:nvPr/>
        </p:nvSpPr>
        <p:spPr>
          <a:xfrm>
            <a:off x="1142976" y="2500312"/>
            <a:ext cx="1571636" cy="400110"/>
          </a:xfrm>
          <a:prstGeom prst="rect">
            <a:avLst/>
          </a:prstGeom>
          <a:noFill/>
        </p:spPr>
        <p:txBody>
          <a:bodyPr wrap="square" rtlCol="0">
            <a:spAutoFit/>
          </a:bodyPr>
          <a:lstStyle/>
          <a:p>
            <a:pPr algn="ctr"/>
            <a:r>
              <a:rPr lang="en-US" sz="2000" b="1" kern="1200" dirty="0">
                <a:solidFill>
                  <a:srgbClr val="263248"/>
                </a:solidFill>
                <a:latin typeface="Roboto Condensed Light"/>
                <a:ea typeface="Roboto Condensed Light"/>
                <a:cs typeface="Roboto Condensed Light"/>
              </a:rPr>
              <a:t>1982-83</a:t>
            </a:r>
            <a:endParaRPr lang="en-IN" sz="2000" b="1" kern="1200" dirty="0">
              <a:solidFill>
                <a:srgbClr val="263248"/>
              </a:solidFill>
              <a:latin typeface="Roboto Condensed Light"/>
              <a:ea typeface="Roboto Condensed Light"/>
              <a:cs typeface="Roboto Condensed Light"/>
            </a:endParaRPr>
          </a:p>
        </p:txBody>
      </p:sp>
      <p:sp>
        <p:nvSpPr>
          <p:cNvPr id="36" name="TextBox 35"/>
          <p:cNvSpPr txBox="1"/>
          <p:nvPr/>
        </p:nvSpPr>
        <p:spPr>
          <a:xfrm>
            <a:off x="1142976" y="2978353"/>
            <a:ext cx="1571636" cy="400110"/>
          </a:xfrm>
          <a:prstGeom prst="rect">
            <a:avLst/>
          </a:prstGeom>
          <a:noFill/>
        </p:spPr>
        <p:txBody>
          <a:bodyPr wrap="square" rtlCol="0">
            <a:spAutoFit/>
          </a:bodyPr>
          <a:lstStyle/>
          <a:p>
            <a:pPr algn="ctr"/>
            <a:r>
              <a:rPr lang="en-US" sz="2000" b="1" kern="1200" dirty="0">
                <a:solidFill>
                  <a:srgbClr val="263248"/>
                </a:solidFill>
                <a:latin typeface="Roboto Condensed Light"/>
                <a:ea typeface="Roboto Condensed Light"/>
                <a:cs typeface="Roboto Condensed Light"/>
              </a:rPr>
              <a:t>1984</a:t>
            </a:r>
            <a:endParaRPr lang="en-IN" sz="2000" b="1" kern="1200" dirty="0">
              <a:solidFill>
                <a:srgbClr val="263248"/>
              </a:solidFill>
              <a:latin typeface="Roboto Condensed Light"/>
              <a:ea typeface="Roboto Condensed Light"/>
              <a:cs typeface="Roboto Condensed Light"/>
            </a:endParaRPr>
          </a:p>
        </p:txBody>
      </p:sp>
      <p:sp>
        <p:nvSpPr>
          <p:cNvPr id="37" name="TextBox 36"/>
          <p:cNvSpPr txBox="1"/>
          <p:nvPr/>
        </p:nvSpPr>
        <p:spPr>
          <a:xfrm>
            <a:off x="1142976" y="3429006"/>
            <a:ext cx="1571636" cy="400110"/>
          </a:xfrm>
          <a:prstGeom prst="rect">
            <a:avLst/>
          </a:prstGeom>
          <a:noFill/>
        </p:spPr>
        <p:txBody>
          <a:bodyPr wrap="square" rtlCol="0">
            <a:spAutoFit/>
          </a:bodyPr>
          <a:lstStyle/>
          <a:p>
            <a:pPr algn="ctr"/>
            <a:r>
              <a:rPr lang="en-US" sz="2000" b="1" kern="1200" dirty="0">
                <a:solidFill>
                  <a:srgbClr val="263248"/>
                </a:solidFill>
                <a:latin typeface="Roboto Condensed Light"/>
                <a:ea typeface="Roboto Condensed Light"/>
                <a:cs typeface="Roboto Condensed Light"/>
              </a:rPr>
              <a:t>1988</a:t>
            </a:r>
            <a:endParaRPr lang="en-IN" sz="2000" b="1" kern="1200" dirty="0">
              <a:solidFill>
                <a:srgbClr val="263248"/>
              </a:solidFill>
              <a:latin typeface="Roboto Condensed Light"/>
              <a:ea typeface="Roboto Condensed Light"/>
              <a:cs typeface="Roboto Condensed Light"/>
            </a:endParaRPr>
          </a:p>
        </p:txBody>
      </p:sp>
      <p:sp>
        <p:nvSpPr>
          <p:cNvPr id="38" name="Rectangle 37"/>
          <p:cNvSpPr/>
          <p:nvPr/>
        </p:nvSpPr>
        <p:spPr>
          <a:xfrm>
            <a:off x="642910" y="4429138"/>
            <a:ext cx="6072230" cy="646331"/>
          </a:xfrm>
          <a:prstGeom prst="rect">
            <a:avLst/>
          </a:prstGeom>
        </p:spPr>
        <p:txBody>
          <a:bodyPr wrap="square">
            <a:spAutoFit/>
          </a:bodyPr>
          <a:lstStyle/>
          <a:p>
            <a:pPr marL="236538" indent="-236538">
              <a:spcBef>
                <a:spcPts val="600"/>
              </a:spcBef>
              <a:buFont typeface="Arial" pitchFamily="34" charset="0"/>
              <a:buChar char="•"/>
              <a:defRPr/>
            </a:pPr>
            <a:r>
              <a:rPr lang="en-US" sz="1800" b="1" kern="1200" dirty="0">
                <a:solidFill>
                  <a:srgbClr val="263248"/>
                </a:solidFill>
                <a:latin typeface="Roboto Condensed Light"/>
                <a:ea typeface="Roboto Condensed Light"/>
                <a:cs typeface="Roboto Condensed Light"/>
              </a:rPr>
              <a:t>Since 2000, EVMs have been used in all elections. 3 Lok Sabha and 113 State Legislative Assemblies</a:t>
            </a:r>
            <a:r>
              <a:rPr lang="en-US" b="1" dirty="0">
                <a:ln w="1905"/>
                <a:solidFill>
                  <a:schemeClr val="accent5">
                    <a:lumMod val="50000"/>
                  </a:schemeClr>
                </a:solidFill>
                <a:effectLst>
                  <a:innerShdw blurRad="69850" dist="43180" dir="5400000">
                    <a:srgbClr val="000000">
                      <a:alpha val="65000"/>
                    </a:srgbClr>
                  </a:innerShdw>
                </a:effectLst>
                <a:cs typeface="Aharoni" pitchFamily="2" charset="-79"/>
              </a:rPr>
              <a:t>.</a:t>
            </a:r>
          </a:p>
        </p:txBody>
      </p:sp>
      <p:pic>
        <p:nvPicPr>
          <p:cNvPr id="20" name="Picture 2" descr="Image result for INDIA OFFICIAL 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600" y="915566"/>
            <a:ext cx="2865703" cy="3264025"/>
          </a:xfrm>
          <a:prstGeom prst="rect">
            <a:avLst/>
          </a:prstGeom>
          <a:noFill/>
          <a:scene3d>
            <a:camera prst="isometricOffAxis2Right"/>
            <a:lightRig rig="threePt" dir="t"/>
          </a:scene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97074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ELECTION PETITION PERIOD</a:t>
            </a:r>
          </a:p>
        </p:txBody>
      </p:sp>
      <p:pic>
        <p:nvPicPr>
          <p:cNvPr id="15362" name="Picture 2" descr="Image result for JUDGE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3598"/>
            <a:ext cx="9144000" cy="407558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40</a:t>
            </a:fld>
            <a:endParaRPr lang="en"/>
          </a:p>
        </p:txBody>
      </p:sp>
      <p:graphicFrame>
        <p:nvGraphicFramePr>
          <p:cNvPr id="5" name="Diagram 4"/>
          <p:cNvGraphicFramePr/>
          <p:nvPr>
            <p:extLst>
              <p:ext uri="{D42A27DB-BD31-4B8C-83A1-F6EECF244321}">
                <p14:modId xmlns:p14="http://schemas.microsoft.com/office/powerpoint/2010/main" val="1117106586"/>
              </p:ext>
            </p:extLst>
          </p:nvPr>
        </p:nvGraphicFramePr>
        <p:xfrm>
          <a:off x="251520" y="1635646"/>
          <a:ext cx="7848872" cy="2952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02238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ctrTitle"/>
          </p:nvPr>
        </p:nvSpPr>
        <p:spPr>
          <a:xfrm>
            <a:off x="463525" y="2871148"/>
            <a:ext cx="4094400" cy="1159800"/>
          </a:xfrm>
          <a:prstGeom prst="rect">
            <a:avLst/>
          </a:prstGeom>
        </p:spPr>
        <p:txBody>
          <a:bodyPr lIns="91425" tIns="91425" rIns="91425" bIns="91425" anchor="b" anchorCtr="0">
            <a:noAutofit/>
          </a:bodyPr>
          <a:lstStyle/>
          <a:p>
            <a:pPr lvl="0" rtl="0">
              <a:spcBef>
                <a:spcPts val="0"/>
              </a:spcBef>
              <a:buNone/>
            </a:pPr>
            <a:r>
              <a:rPr lang="en" dirty="0"/>
              <a:t>DOUBTS CAST- EXPLAINED!</a:t>
            </a:r>
          </a:p>
        </p:txBody>
      </p:sp>
      <p:sp>
        <p:nvSpPr>
          <p:cNvPr id="223" name="Shape 223"/>
          <p:cNvSpPr txBox="1">
            <a:spLocks noGrp="1"/>
          </p:cNvSpPr>
          <p:nvPr>
            <p:ph type="subTitle" idx="1"/>
          </p:nvPr>
        </p:nvSpPr>
        <p:spPr>
          <a:xfrm>
            <a:off x="463525" y="3939902"/>
            <a:ext cx="4094400" cy="784800"/>
          </a:xfrm>
          <a:prstGeom prst="rect">
            <a:avLst/>
          </a:prstGeom>
        </p:spPr>
        <p:txBody>
          <a:bodyPr lIns="91425" tIns="91425" rIns="91425" bIns="91425" anchor="t" anchorCtr="0">
            <a:noAutofit/>
          </a:bodyPr>
          <a:lstStyle/>
          <a:p>
            <a:pPr lvl="0" rtl="0">
              <a:spcBef>
                <a:spcPts val="0"/>
              </a:spcBef>
              <a:buNone/>
            </a:pPr>
            <a:r>
              <a:rPr lang="en" dirty="0"/>
              <a:t>CLARIFICATION OF ALL DOUBTS</a:t>
            </a:r>
          </a:p>
        </p:txBody>
      </p:sp>
      <p:sp>
        <p:nvSpPr>
          <p:cNvPr id="224" name="Shape 224"/>
          <p:cNvSpPr txBox="1">
            <a:spLocks noGrp="1"/>
          </p:cNvSpPr>
          <p:nvPr>
            <p:ph type="sldNum" idx="12"/>
          </p:nvPr>
        </p:nvSpPr>
        <p:spPr>
          <a:xfrm>
            <a:off x="7618000" y="4636500"/>
            <a:ext cx="1487400" cy="315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41</a:t>
            </a:fld>
            <a:endParaRPr lang="en"/>
          </a:p>
        </p:txBody>
      </p:sp>
      <p:sp>
        <p:nvSpPr>
          <p:cNvPr id="225" name="Shape 225"/>
          <p:cNvSpPr txBox="1"/>
          <p:nvPr/>
        </p:nvSpPr>
        <p:spPr>
          <a:xfrm>
            <a:off x="463525" y="0"/>
            <a:ext cx="2181600" cy="3136200"/>
          </a:xfrm>
          <a:prstGeom prst="rect">
            <a:avLst/>
          </a:prstGeom>
          <a:noFill/>
          <a:ln>
            <a:noFill/>
          </a:ln>
        </p:spPr>
        <p:txBody>
          <a:bodyPr lIns="91425" tIns="91425" rIns="91425" bIns="91425" anchor="b" anchorCtr="0">
            <a:noAutofit/>
          </a:bodyPr>
          <a:lstStyle/>
          <a:p>
            <a:pPr lvl="0">
              <a:spcBef>
                <a:spcPts val="0"/>
              </a:spcBef>
              <a:buNone/>
            </a:pPr>
            <a:endParaRPr lang="en" sz="12000" b="1" dirty="0">
              <a:solidFill>
                <a:srgbClr val="3F5378"/>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162987536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 name="Picture 16" descr="Image result for evm allegations news paper"/>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saturation sat="0"/>
                    </a14:imgEffect>
                  </a14:imgLayer>
                </a14:imgProps>
              </a:ext>
            </a:extLst>
          </a:blip>
          <a:srcRect/>
          <a:stretch>
            <a:fillRect/>
          </a:stretch>
        </p:blipFill>
        <p:spPr bwMode="auto">
          <a:xfrm>
            <a:off x="1785918" y="3286136"/>
            <a:ext cx="2357454" cy="1714500"/>
          </a:xfrm>
          <a:prstGeom prst="rect">
            <a:avLst/>
          </a:prstGeom>
          <a:noFill/>
        </p:spPr>
      </p:pic>
      <p:pic>
        <p:nvPicPr>
          <p:cNvPr id="30" name="Picture 6" descr="Image result for democracy at risk book"/>
          <p:cNvPicPr>
            <a:picLocks noChangeAspect="1" noChangeArrowheads="1"/>
          </p:cNvPicPr>
          <p:nvPr/>
        </p:nvPicPr>
        <p:blipFill>
          <a:blip r:embed="rId5">
            <a:lum bright="70000" contrast="-70000"/>
            <a:extLst>
              <a:ext uri="{BEBA8EAE-BF5A-486C-A8C5-ECC9F3942E4B}">
                <a14:imgProps xmlns:a14="http://schemas.microsoft.com/office/drawing/2010/main">
                  <a14:imgLayer r:embed="rId6">
                    <a14:imgEffect>
                      <a14:saturation sat="0"/>
                    </a14:imgEffect>
                  </a14:imgLayer>
                </a14:imgProps>
              </a:ext>
            </a:extLst>
          </a:blip>
          <a:srcRect/>
          <a:stretch>
            <a:fillRect/>
          </a:stretch>
        </p:blipFill>
        <p:spPr bwMode="auto">
          <a:xfrm>
            <a:off x="214282" y="3214701"/>
            <a:ext cx="1209266" cy="1857370"/>
          </a:xfrm>
          <a:prstGeom prst="rect">
            <a:avLst/>
          </a:prstGeom>
          <a:noFill/>
        </p:spPr>
      </p:pic>
      <p:pic>
        <p:nvPicPr>
          <p:cNvPr id="29" name="Picture 12" descr="Image result for evm allegations news paper"/>
          <p:cNvPicPr>
            <a:picLocks noChangeAspect="1" noChangeArrowheads="1"/>
          </p:cNvPicPr>
          <p:nvPr/>
        </p:nvPicPr>
        <p:blipFill>
          <a:blip r:embed="rId7">
            <a:lum bright="70000" contrast="-70000"/>
            <a:extLst>
              <a:ext uri="{BEBA8EAE-BF5A-486C-A8C5-ECC9F3942E4B}">
                <a14:imgProps xmlns:a14="http://schemas.microsoft.com/office/drawing/2010/main">
                  <a14:imgLayer r:embed="rId8">
                    <a14:imgEffect>
                      <a14:saturation sat="0"/>
                    </a14:imgEffect>
                  </a14:imgLayer>
                </a14:imgProps>
              </a:ext>
            </a:extLst>
          </a:blip>
          <a:srcRect/>
          <a:stretch>
            <a:fillRect/>
          </a:stretch>
        </p:blipFill>
        <p:spPr bwMode="auto">
          <a:xfrm>
            <a:off x="4199742" y="2931790"/>
            <a:ext cx="2676514" cy="2268436"/>
          </a:xfrm>
          <a:prstGeom prst="rect">
            <a:avLst/>
          </a:prstGeom>
          <a:noFill/>
        </p:spPr>
      </p:pic>
      <p:sp>
        <p:nvSpPr>
          <p:cNvPr id="321" name="Shape 321"/>
          <p:cNvSpPr txBox="1">
            <a:spLocks noGrp="1"/>
          </p:cNvSpPr>
          <p:nvPr>
            <p:ph type="title"/>
          </p:nvPr>
        </p:nvSpPr>
        <p:spPr>
          <a:xfrm>
            <a:off x="814275" y="392575"/>
            <a:ext cx="5258400" cy="766200"/>
          </a:xfrm>
          <a:prstGeom prst="rect">
            <a:avLst/>
          </a:prstGeom>
        </p:spPr>
        <p:txBody>
          <a:bodyPr lIns="91425" tIns="91425" rIns="91425" bIns="91425" anchor="ctr" anchorCtr="0">
            <a:noAutofit/>
          </a:bodyPr>
          <a:lstStyle/>
          <a:p>
            <a:pPr lvl="0">
              <a:spcBef>
                <a:spcPts val="0"/>
              </a:spcBef>
              <a:buNone/>
            </a:pPr>
            <a:r>
              <a:rPr lang="en" dirty="0"/>
              <a:t>DOUBTS CAST ON EVM </a:t>
            </a:r>
          </a:p>
        </p:txBody>
      </p:sp>
      <p:sp>
        <p:nvSpPr>
          <p:cNvPr id="322" name="Shape 322"/>
          <p:cNvSpPr txBox="1">
            <a:spLocks noGrp="1"/>
          </p:cNvSpPr>
          <p:nvPr>
            <p:ph type="sldNum" idx="12"/>
          </p:nvPr>
        </p:nvSpPr>
        <p:spPr>
          <a:xfrm>
            <a:off x="7618000" y="4636500"/>
            <a:ext cx="1487400" cy="315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42</a:t>
            </a:fld>
            <a:endParaRPr lang="en"/>
          </a:p>
        </p:txBody>
      </p:sp>
      <p:grpSp>
        <p:nvGrpSpPr>
          <p:cNvPr id="2" name="Shape 326"/>
          <p:cNvGrpSpPr/>
          <p:nvPr/>
        </p:nvGrpSpPr>
        <p:grpSpPr>
          <a:xfrm>
            <a:off x="263100" y="580105"/>
            <a:ext cx="407743" cy="391135"/>
            <a:chOff x="5233525" y="4954450"/>
            <a:chExt cx="538275" cy="516350"/>
          </a:xfrm>
        </p:grpSpPr>
        <p:sp>
          <p:nvSpPr>
            <p:cNvPr id="327" name="Shape 327"/>
            <p:cNvSpPr/>
            <p:nvPr/>
          </p:nvSpPr>
          <p:spPr>
            <a:xfrm>
              <a:off x="5637825" y="4954450"/>
              <a:ext cx="89525" cy="89525"/>
            </a:xfrm>
            <a:custGeom>
              <a:avLst/>
              <a:gdLst/>
              <a:ahLst/>
              <a:cxnLst/>
              <a:rect l="0" t="0" r="0" b="0"/>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28" name="Shape 328"/>
            <p:cNvSpPr/>
            <p:nvPr/>
          </p:nvSpPr>
          <p:spPr>
            <a:xfrm>
              <a:off x="5323025" y="4980625"/>
              <a:ext cx="88925" cy="88925"/>
            </a:xfrm>
            <a:custGeom>
              <a:avLst/>
              <a:gdLst/>
              <a:ahLst/>
              <a:cxnLst/>
              <a:rect l="0" t="0" r="0" b="0"/>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29" name="Shape 329"/>
            <p:cNvSpPr/>
            <p:nvPr/>
          </p:nvSpPr>
          <p:spPr>
            <a:xfrm>
              <a:off x="5233525" y="5255225"/>
              <a:ext cx="89525" cy="89525"/>
            </a:xfrm>
            <a:custGeom>
              <a:avLst/>
              <a:gdLst/>
              <a:ahLst/>
              <a:cxnLst/>
              <a:rect l="0" t="0" r="0" b="0"/>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0" name="Shape 330"/>
            <p:cNvSpPr/>
            <p:nvPr/>
          </p:nvSpPr>
          <p:spPr>
            <a:xfrm>
              <a:off x="5453325" y="5382475"/>
              <a:ext cx="88925" cy="88325"/>
            </a:xfrm>
            <a:custGeom>
              <a:avLst/>
              <a:gdLst/>
              <a:ahLst/>
              <a:cxnLst/>
              <a:rect l="0" t="0" r="0" b="0"/>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1" name="Shape 331"/>
            <p:cNvSpPr/>
            <p:nvPr/>
          </p:nvSpPr>
          <p:spPr>
            <a:xfrm>
              <a:off x="5682875" y="5188875"/>
              <a:ext cx="88925" cy="89525"/>
            </a:xfrm>
            <a:custGeom>
              <a:avLst/>
              <a:gdLst/>
              <a:ahLst/>
              <a:cxnLst/>
              <a:rect l="0" t="0" r="0" b="0"/>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2" name="Shape 332"/>
            <p:cNvSpPr/>
            <p:nvPr/>
          </p:nvSpPr>
          <p:spPr>
            <a:xfrm>
              <a:off x="5411925" y="5110925"/>
              <a:ext cx="188775" cy="189400"/>
            </a:xfrm>
            <a:custGeom>
              <a:avLst/>
              <a:gdLst/>
              <a:ahLst/>
              <a:cxnLst/>
              <a:rect l="0" t="0" r="0" b="0"/>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3" name="Shape 333"/>
            <p:cNvSpPr/>
            <p:nvPr/>
          </p:nvSpPr>
          <p:spPr>
            <a:xfrm>
              <a:off x="5367475" y="5025075"/>
              <a:ext cx="81600" cy="105975"/>
            </a:xfrm>
            <a:custGeom>
              <a:avLst/>
              <a:gdLst/>
              <a:ahLst/>
              <a:cxnLst/>
              <a:rect l="0" t="0" r="0" b="0"/>
              <a:pathLst>
                <a:path w="3264" h="4239" fill="none" extrusionOk="0">
                  <a:moveTo>
                    <a:pt x="0" y="1"/>
                  </a:moveTo>
                  <a:lnTo>
                    <a:pt x="3264" y="4238"/>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4" name="Shape 334"/>
            <p:cNvSpPr/>
            <p:nvPr/>
          </p:nvSpPr>
          <p:spPr>
            <a:xfrm>
              <a:off x="5567800" y="4999500"/>
              <a:ext cx="115100" cy="133975"/>
            </a:xfrm>
            <a:custGeom>
              <a:avLst/>
              <a:gdLst/>
              <a:ahLst/>
              <a:cxnLst/>
              <a:rect l="0" t="0" r="0" b="0"/>
              <a:pathLst>
                <a:path w="4604" h="5359" fill="none" extrusionOk="0">
                  <a:moveTo>
                    <a:pt x="0" y="5359"/>
                  </a:moveTo>
                  <a:lnTo>
                    <a:pt x="4603" y="1"/>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5" name="Shape 335"/>
            <p:cNvSpPr/>
            <p:nvPr/>
          </p:nvSpPr>
          <p:spPr>
            <a:xfrm>
              <a:off x="5600075" y="5217475"/>
              <a:ext cx="127275" cy="16475"/>
            </a:xfrm>
            <a:custGeom>
              <a:avLst/>
              <a:gdLst/>
              <a:ahLst/>
              <a:cxnLst/>
              <a:rect l="0" t="0" r="0" b="0"/>
              <a:pathLst>
                <a:path w="5091" h="659" fill="none" extrusionOk="0">
                  <a:moveTo>
                    <a:pt x="5090" y="658"/>
                  </a:moveTo>
                  <a:lnTo>
                    <a:pt x="0" y="1"/>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6" name="Shape 336"/>
            <p:cNvSpPr/>
            <p:nvPr/>
          </p:nvSpPr>
          <p:spPr>
            <a:xfrm>
              <a:off x="5497775" y="5299675"/>
              <a:ext cx="4900" cy="126675"/>
            </a:xfrm>
            <a:custGeom>
              <a:avLst/>
              <a:gdLst/>
              <a:ahLst/>
              <a:cxnLst/>
              <a:rect l="0" t="0" r="0" b="0"/>
              <a:pathLst>
                <a:path w="196" h="5067" fill="none" extrusionOk="0">
                  <a:moveTo>
                    <a:pt x="0" y="5067"/>
                  </a:moveTo>
                  <a:lnTo>
                    <a:pt x="195" y="1"/>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7" name="Shape 337"/>
            <p:cNvSpPr/>
            <p:nvPr/>
          </p:nvSpPr>
          <p:spPr>
            <a:xfrm>
              <a:off x="5277975" y="5241825"/>
              <a:ext cx="141275" cy="58500"/>
            </a:xfrm>
            <a:custGeom>
              <a:avLst/>
              <a:gdLst/>
              <a:ahLst/>
              <a:cxnLst/>
              <a:rect l="0" t="0" r="0" b="0"/>
              <a:pathLst>
                <a:path w="5651" h="2340" fill="none" extrusionOk="0">
                  <a:moveTo>
                    <a:pt x="0" y="2339"/>
                  </a:moveTo>
                  <a:lnTo>
                    <a:pt x="5651" y="1"/>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pic>
        <p:nvPicPr>
          <p:cNvPr id="24" name="Picture 14" descr="Related image"/>
          <p:cNvPicPr>
            <a:picLocks noChangeAspect="1" noChangeArrowheads="1"/>
          </p:cNvPicPr>
          <p:nvPr/>
        </p:nvPicPr>
        <p:blipFill>
          <a:blip r:embed="rId9">
            <a:lum bright="70000" contrast="-70000"/>
          </a:blip>
          <a:srcRect/>
          <a:stretch>
            <a:fillRect/>
          </a:stretch>
        </p:blipFill>
        <p:spPr bwMode="auto">
          <a:xfrm>
            <a:off x="4427984" y="1347614"/>
            <a:ext cx="2016224" cy="1621044"/>
          </a:xfrm>
          <a:prstGeom prst="rect">
            <a:avLst/>
          </a:prstGeom>
          <a:noFill/>
        </p:spPr>
      </p:pic>
      <p:pic>
        <p:nvPicPr>
          <p:cNvPr id="7170" name="Picture 2" descr="Image result for EVm tampering newspaper"/>
          <p:cNvPicPr>
            <a:picLocks noChangeAspect="1" noChangeArrowheads="1"/>
          </p:cNvPicPr>
          <p:nvPr/>
        </p:nvPicPr>
        <p:blipFill>
          <a:blip r:embed="rId10">
            <a:duotone>
              <a:schemeClr val="accent3">
                <a:shade val="45000"/>
                <a:satMod val="135000"/>
              </a:schemeClr>
              <a:prstClr val="white"/>
            </a:duotone>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63766" y="1347614"/>
            <a:ext cx="1855546" cy="1932815"/>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Related image"/>
          <p:cNvPicPr>
            <a:picLocks noChangeAspect="1" noChangeArrowheads="1"/>
          </p:cNvPicPr>
          <p:nvPr/>
        </p:nvPicPr>
        <p:blipFill>
          <a:blip r:embed="rId12">
            <a:lum bright="70000" contrast="-70000"/>
            <a:extLst>
              <a:ext uri="{28A0092B-C50C-407E-A947-70E740481C1C}">
                <a14:useLocalDpi xmlns:a14="http://schemas.microsoft.com/office/drawing/2010/main" val="0"/>
              </a:ext>
            </a:extLst>
          </a:blip>
          <a:srcRect/>
          <a:stretch>
            <a:fillRect/>
          </a:stretch>
        </p:blipFill>
        <p:spPr bwMode="auto">
          <a:xfrm>
            <a:off x="2123728" y="1362597"/>
            <a:ext cx="2046994" cy="171320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3" name="Group 19"/>
          <p:cNvGrpSpPr/>
          <p:nvPr/>
        </p:nvGrpSpPr>
        <p:grpSpPr>
          <a:xfrm>
            <a:off x="58420" y="1364144"/>
            <a:ext cx="5665708" cy="2071702"/>
            <a:chOff x="1601400" y="1888450"/>
            <a:chExt cx="5941200" cy="2386800"/>
          </a:xfrm>
        </p:grpSpPr>
        <p:sp>
          <p:nvSpPr>
            <p:cNvPr id="34" name="Shape 323"/>
            <p:cNvSpPr/>
            <p:nvPr/>
          </p:nvSpPr>
          <p:spPr>
            <a:xfrm>
              <a:off x="3378600" y="1888450"/>
              <a:ext cx="2386800" cy="2386800"/>
            </a:xfrm>
            <a:prstGeom prst="diamond">
              <a:avLst/>
            </a:prstGeom>
            <a:solidFill>
              <a:srgbClr val="C7D3E6"/>
            </a:solidFill>
            <a:ln w="38100" cap="flat" cmpd="sng">
              <a:solidFill>
                <a:srgbClr val="92A8C8"/>
              </a:solidFill>
              <a:prstDash val="solid"/>
              <a:miter/>
              <a:headEnd type="none" w="med" len="med"/>
              <a:tailEnd type="none" w="med" len="med"/>
            </a:ln>
          </p:spPr>
          <p:txBody>
            <a:bodyPr lIns="91425" tIns="91425" rIns="91425" bIns="91425" anchor="ctr" anchorCtr="0">
              <a:noAutofit/>
            </a:bodyPr>
            <a:lstStyle/>
            <a:p>
              <a:pPr algn="ctr"/>
              <a:r>
                <a:rPr lang="en-US" sz="1600" b="1" dirty="0">
                  <a:latin typeface="Roboto Condensed" charset="0"/>
                  <a:ea typeface="Roboto Condensed" charset="0"/>
                </a:rPr>
                <a:t>Vote Stuffing after Poll Closure</a:t>
              </a:r>
            </a:p>
          </p:txBody>
        </p:sp>
        <p:sp>
          <p:nvSpPr>
            <p:cNvPr id="35" name="Shape 324"/>
            <p:cNvSpPr/>
            <p:nvPr/>
          </p:nvSpPr>
          <p:spPr>
            <a:xfrm>
              <a:off x="1601400" y="1888450"/>
              <a:ext cx="2386800" cy="2386800"/>
            </a:xfrm>
            <a:prstGeom prst="diamond">
              <a:avLst/>
            </a:prstGeom>
            <a:noFill/>
            <a:ln w="76200" cap="flat" cmpd="sng">
              <a:solidFill>
                <a:srgbClr val="FF9800"/>
              </a:solidFill>
              <a:prstDash val="solid"/>
              <a:miter/>
              <a:headEnd type="none" w="med" len="med"/>
              <a:tailEnd type="none" w="med" len="med"/>
            </a:ln>
          </p:spPr>
          <p:txBody>
            <a:bodyPr lIns="91425" tIns="91425" rIns="91425" bIns="91425" anchor="ctr" anchorCtr="0">
              <a:noAutofit/>
            </a:bodyPr>
            <a:lstStyle/>
            <a:p>
              <a:pPr lvl="0" algn="ctr">
                <a:spcBef>
                  <a:spcPts val="0"/>
                </a:spcBef>
                <a:buNone/>
              </a:pPr>
              <a:r>
                <a:rPr lang="en-IN" sz="1600" b="1" dirty="0">
                  <a:solidFill>
                    <a:srgbClr val="D26F00"/>
                  </a:solidFill>
                  <a:latin typeface="Roboto Condensed"/>
                  <a:ea typeface="Roboto Condensed"/>
                  <a:cs typeface="Roboto Condensed"/>
                  <a:sym typeface="Roboto Condensed"/>
                </a:rPr>
                <a:t>Hacked</a:t>
              </a:r>
              <a:r>
                <a:rPr lang="en" sz="1600" b="1" dirty="0">
                  <a:solidFill>
                    <a:srgbClr val="D26F00"/>
                  </a:solidFill>
                  <a:latin typeface="Roboto Condensed"/>
                  <a:ea typeface="Roboto Condensed"/>
                  <a:cs typeface="Roboto Condensed"/>
                  <a:sym typeface="Roboto Condensed"/>
                </a:rPr>
                <a:t> EVM</a:t>
              </a:r>
            </a:p>
          </p:txBody>
        </p:sp>
        <p:sp>
          <p:nvSpPr>
            <p:cNvPr id="36" name="Shape 325"/>
            <p:cNvSpPr/>
            <p:nvPr/>
          </p:nvSpPr>
          <p:spPr>
            <a:xfrm>
              <a:off x="5155800" y="1888450"/>
              <a:ext cx="2386800" cy="2386800"/>
            </a:xfrm>
            <a:prstGeom prst="diamond">
              <a:avLst/>
            </a:prstGeom>
            <a:noFill/>
            <a:ln w="76200" cap="flat" cmpd="sng">
              <a:solidFill>
                <a:srgbClr val="FF9800"/>
              </a:solidFill>
              <a:prstDash val="solid"/>
              <a:miter/>
              <a:headEnd type="none" w="med" len="med"/>
              <a:tailEnd type="none" w="med" len="med"/>
            </a:ln>
          </p:spPr>
          <p:txBody>
            <a:bodyPr lIns="91425" tIns="91425" rIns="91425" bIns="91425" anchor="ctr" anchorCtr="0">
              <a:noAutofit/>
            </a:bodyPr>
            <a:lstStyle/>
            <a:p>
              <a:pPr algn="ctr"/>
              <a:r>
                <a:rPr lang="en-US" sz="1600" b="1" dirty="0">
                  <a:latin typeface="Roboto Condensed" charset="0"/>
                  <a:ea typeface="Roboto Condensed" charset="0"/>
                </a:rPr>
                <a:t>Remotely Altered Control Unit Display </a:t>
              </a:r>
            </a:p>
          </p:txBody>
        </p:sp>
      </p:grpSp>
      <p:grpSp>
        <p:nvGrpSpPr>
          <p:cNvPr id="37" name="Group 24"/>
          <p:cNvGrpSpPr/>
          <p:nvPr/>
        </p:nvGrpSpPr>
        <p:grpSpPr>
          <a:xfrm>
            <a:off x="2571736" y="2928940"/>
            <a:ext cx="5600664" cy="2071702"/>
            <a:chOff x="1601400" y="1888450"/>
            <a:chExt cx="5941200" cy="2386800"/>
          </a:xfrm>
        </p:grpSpPr>
        <p:sp>
          <p:nvSpPr>
            <p:cNvPr id="38" name="Shape 323"/>
            <p:cNvSpPr/>
            <p:nvPr/>
          </p:nvSpPr>
          <p:spPr>
            <a:xfrm>
              <a:off x="3378600" y="1888450"/>
              <a:ext cx="2386800" cy="2386800"/>
            </a:xfrm>
            <a:prstGeom prst="diamond">
              <a:avLst/>
            </a:prstGeom>
            <a:solidFill>
              <a:srgbClr val="C7D3E6"/>
            </a:solidFill>
            <a:ln w="38100" cap="flat" cmpd="sng">
              <a:solidFill>
                <a:srgbClr val="92A8C8"/>
              </a:solidFill>
              <a:prstDash val="solid"/>
              <a:miter/>
              <a:headEnd type="none" w="med" len="med"/>
              <a:tailEnd type="none" w="med" len="med"/>
            </a:ln>
          </p:spPr>
          <p:txBody>
            <a:bodyPr lIns="91425" tIns="91425" rIns="91425" bIns="91425" anchor="ctr" anchorCtr="0">
              <a:noAutofit/>
            </a:bodyPr>
            <a:lstStyle/>
            <a:p>
              <a:pPr algn="ctr"/>
              <a:endParaRPr lang="en-US" sz="1600" b="1" dirty="0" smtClean="0">
                <a:latin typeface="Roboto Condensed" charset="0"/>
                <a:ea typeface="Roboto Condensed" charset="0"/>
              </a:endParaRPr>
            </a:p>
            <a:p>
              <a:pPr algn="ctr"/>
              <a:r>
                <a:rPr lang="en-US" sz="1600" b="1" dirty="0" smtClean="0">
                  <a:latin typeface="Roboto Condensed" charset="0"/>
                  <a:ea typeface="Roboto Condensed" charset="0"/>
                </a:rPr>
                <a:t>Replaced Micro-controller </a:t>
              </a:r>
              <a:r>
                <a:rPr lang="en-US" sz="1600" b="1" dirty="0">
                  <a:latin typeface="Roboto Condensed" charset="0"/>
                  <a:ea typeface="Roboto Condensed" charset="0"/>
                </a:rPr>
                <a:t>or Memory chips</a:t>
              </a:r>
            </a:p>
          </p:txBody>
        </p:sp>
        <p:sp>
          <p:nvSpPr>
            <p:cNvPr id="39" name="Shape 324"/>
            <p:cNvSpPr/>
            <p:nvPr/>
          </p:nvSpPr>
          <p:spPr>
            <a:xfrm>
              <a:off x="1601400" y="1888450"/>
              <a:ext cx="2386800" cy="2386800"/>
            </a:xfrm>
            <a:prstGeom prst="diamond">
              <a:avLst/>
            </a:prstGeom>
            <a:noFill/>
            <a:ln w="76200" cap="flat" cmpd="sng">
              <a:solidFill>
                <a:srgbClr val="FF9800"/>
              </a:solidFill>
              <a:prstDash val="solid"/>
              <a:miter/>
              <a:headEnd type="none" w="med" len="med"/>
              <a:tailEnd type="none" w="med" len="med"/>
            </a:ln>
          </p:spPr>
          <p:txBody>
            <a:bodyPr lIns="91425" tIns="91425" rIns="91425" bIns="91425" anchor="ctr" anchorCtr="0">
              <a:noAutofit/>
            </a:bodyPr>
            <a:lstStyle/>
            <a:p>
              <a:pPr algn="ctr" defTabSz="893763"/>
              <a:r>
                <a:rPr lang="en-US" sz="1600" b="1" dirty="0">
                  <a:latin typeface="Roboto Condensed" charset="0"/>
                  <a:ea typeface="Roboto Condensed" charset="0"/>
                </a:rPr>
                <a:t>Memory Manipulation</a:t>
              </a:r>
            </a:p>
          </p:txBody>
        </p:sp>
        <p:sp>
          <p:nvSpPr>
            <p:cNvPr id="40" name="Shape 325"/>
            <p:cNvSpPr/>
            <p:nvPr/>
          </p:nvSpPr>
          <p:spPr>
            <a:xfrm>
              <a:off x="5155800" y="1888450"/>
              <a:ext cx="2386800" cy="2386800"/>
            </a:xfrm>
            <a:prstGeom prst="diamond">
              <a:avLst/>
            </a:prstGeom>
            <a:noFill/>
            <a:ln w="76200" cap="flat" cmpd="sng">
              <a:solidFill>
                <a:srgbClr val="FF9800"/>
              </a:solidFill>
              <a:prstDash val="solid"/>
              <a:miter/>
              <a:headEnd type="none" w="med" len="med"/>
              <a:tailEnd type="none" w="med" len="med"/>
            </a:ln>
          </p:spPr>
          <p:txBody>
            <a:bodyPr lIns="91425" tIns="91425" rIns="91425" bIns="91425" anchor="ctr" anchorCtr="0">
              <a:noAutofit/>
            </a:bodyPr>
            <a:lstStyle/>
            <a:p>
              <a:pPr algn="ctr"/>
              <a:r>
                <a:rPr lang="en-US" sz="1600" b="1" dirty="0">
                  <a:latin typeface="Roboto Condensed" charset="0"/>
                  <a:ea typeface="Roboto Condensed" charset="0"/>
                </a:rPr>
                <a:t>Altered software code</a:t>
              </a:r>
            </a:p>
          </p:txBody>
        </p:sp>
      </p:grpSp>
    </p:spTree>
    <p:extLst>
      <p:ext uri="{BB962C8B-B14F-4D97-AF65-F5344CB8AC3E}">
        <p14:creationId xmlns:p14="http://schemas.microsoft.com/office/powerpoint/2010/main" val="27277481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descr="Image result for HACKING"/>
          <p:cNvPicPr>
            <a:picLocks noChangeAspect="1" noChangeArrowheads="1"/>
          </p:cNvPicPr>
          <p:nvPr/>
        </p:nvPicPr>
        <p:blipFill>
          <a:blip r:embed="rId3">
            <a:clrChange>
              <a:clrFrom>
                <a:srgbClr val="003366"/>
              </a:clrFrom>
              <a:clrTo>
                <a:srgbClr val="003366">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203848" y="-20538"/>
            <a:ext cx="1872207" cy="79502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IN" dirty="0"/>
              <a:t>HACKED EVM</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43</a:t>
            </a:fld>
            <a:endParaRPr lang="en" dirty="0"/>
          </a:p>
        </p:txBody>
      </p:sp>
      <p:sp>
        <p:nvSpPr>
          <p:cNvPr id="4" name="Rectangle 3"/>
          <p:cNvSpPr/>
          <p:nvPr/>
        </p:nvSpPr>
        <p:spPr>
          <a:xfrm>
            <a:off x="251520" y="1561891"/>
            <a:ext cx="8208912" cy="3170099"/>
          </a:xfrm>
          <a:prstGeom prst="rect">
            <a:avLst/>
          </a:prstGeom>
        </p:spPr>
        <p:txBody>
          <a:bodyPr wrap="square">
            <a:spAutoFit/>
          </a:bodyPr>
          <a:lstStyle/>
          <a:p>
            <a:pPr marL="236537">
              <a:spcBef>
                <a:spcPct val="0"/>
              </a:spcBef>
              <a:defRPr/>
            </a:pPr>
            <a:r>
              <a:rPr lang="en-IN" sz="2000" b="1" dirty="0">
                <a:solidFill>
                  <a:srgbClr val="FF9800"/>
                </a:solidFill>
                <a:latin typeface="Roboto Condensed Light"/>
                <a:ea typeface="Roboto Condensed Light"/>
                <a:cs typeface="Roboto Condensed Light"/>
                <a:sym typeface="Roboto Condensed Light"/>
              </a:rPr>
              <a:t>Hacking’</a:t>
            </a:r>
            <a:r>
              <a:rPr lang="en-IN" sz="2000" dirty="0">
                <a:solidFill>
                  <a:schemeClr val="accent1">
                    <a:lumMod val="50000"/>
                  </a:schemeClr>
                </a:solidFill>
                <a:latin typeface="Roboto Condensed Light"/>
                <a:ea typeface="Roboto Condensed Light"/>
                <a:cs typeface="Roboto Condensed Light"/>
              </a:rPr>
              <a:t> is unauthorised access to or control over computer network security systems for some illicit purpose</a:t>
            </a:r>
          </a:p>
          <a:p>
            <a:pPr marL="236537">
              <a:spcBef>
                <a:spcPct val="0"/>
              </a:spcBef>
              <a:defRPr/>
            </a:pPr>
            <a:endParaRPr lang="en-IN" sz="2000" dirty="0">
              <a:solidFill>
                <a:schemeClr val="accent1">
                  <a:lumMod val="50000"/>
                </a:schemeClr>
              </a:solidFill>
              <a:latin typeface="Roboto Condensed Light"/>
              <a:ea typeface="Roboto Condensed Light"/>
              <a:cs typeface="Roboto Condensed Light"/>
            </a:endParaRPr>
          </a:p>
          <a:p>
            <a:pPr marL="236537">
              <a:spcBef>
                <a:spcPct val="0"/>
              </a:spcBef>
              <a:defRPr/>
            </a:pPr>
            <a:r>
              <a:rPr lang="en-IN" sz="2000" dirty="0">
                <a:solidFill>
                  <a:schemeClr val="accent1">
                    <a:lumMod val="50000"/>
                  </a:schemeClr>
                </a:solidFill>
                <a:latin typeface="Roboto Condensed Light"/>
                <a:ea typeface="Roboto Condensed Light"/>
                <a:cs typeface="Roboto Condensed Light"/>
              </a:rPr>
              <a:t>In the case of ECI EVMs, the word ‘</a:t>
            </a:r>
            <a:r>
              <a:rPr lang="en-IN" sz="2000" b="1" u="sng" dirty="0">
                <a:solidFill>
                  <a:schemeClr val="accent1">
                    <a:lumMod val="50000"/>
                  </a:schemeClr>
                </a:solidFill>
                <a:latin typeface="Roboto Condensed Light"/>
                <a:ea typeface="Roboto Condensed Light"/>
                <a:cs typeface="Roboto Condensed Light"/>
              </a:rPr>
              <a:t>Hacking’ is not applicable</a:t>
            </a:r>
            <a:r>
              <a:rPr lang="en-IN" sz="2000" dirty="0">
                <a:solidFill>
                  <a:schemeClr val="accent1">
                    <a:lumMod val="50000"/>
                  </a:schemeClr>
                </a:solidFill>
                <a:latin typeface="Roboto Condensed Light"/>
                <a:ea typeface="Roboto Condensed Light"/>
                <a:cs typeface="Roboto Condensed Light"/>
              </a:rPr>
              <a:t> for following reasons:</a:t>
            </a:r>
          </a:p>
          <a:p>
            <a:pPr marL="579437" indent="-342900">
              <a:spcBef>
                <a:spcPct val="0"/>
              </a:spcBef>
              <a:buFont typeface="Wingdings" pitchFamily="2" charset="2"/>
              <a:buChar char="Ø"/>
              <a:defRPr/>
            </a:pPr>
            <a:r>
              <a:rPr lang="en-IN" sz="2000" dirty="0">
                <a:solidFill>
                  <a:schemeClr val="accent1">
                    <a:lumMod val="50000"/>
                  </a:schemeClr>
                </a:solidFill>
                <a:latin typeface="Roboto Condensed Light"/>
                <a:ea typeface="Roboto Condensed Light"/>
                <a:cs typeface="Roboto Condensed Light"/>
              </a:rPr>
              <a:t>The EVM is a </a:t>
            </a:r>
            <a:r>
              <a:rPr lang="en-IN" sz="2000" b="1" dirty="0">
                <a:solidFill>
                  <a:schemeClr val="accent1">
                    <a:lumMod val="50000"/>
                  </a:schemeClr>
                </a:solidFill>
                <a:latin typeface="Roboto Condensed Light"/>
                <a:ea typeface="Roboto Condensed Light"/>
                <a:cs typeface="Roboto Condensed Light"/>
              </a:rPr>
              <a:t>stand alone</a:t>
            </a:r>
            <a:r>
              <a:rPr lang="en-IN" sz="2000" dirty="0">
                <a:solidFill>
                  <a:schemeClr val="accent1">
                    <a:lumMod val="50000"/>
                  </a:schemeClr>
                </a:solidFill>
                <a:latin typeface="Roboto Condensed Light"/>
                <a:ea typeface="Roboto Condensed Light"/>
                <a:cs typeface="Roboto Condensed Light"/>
              </a:rPr>
              <a:t> machine and is not connected to any network through wire or wirelessly</a:t>
            </a:r>
          </a:p>
          <a:p>
            <a:pPr marL="579437" indent="-342900">
              <a:spcBef>
                <a:spcPct val="0"/>
              </a:spcBef>
              <a:buFont typeface="Wingdings" pitchFamily="2" charset="2"/>
              <a:buChar char="Ø"/>
              <a:defRPr/>
            </a:pPr>
            <a:r>
              <a:rPr lang="en-IN" sz="2000" dirty="0">
                <a:solidFill>
                  <a:schemeClr val="accent1">
                    <a:lumMod val="50000"/>
                  </a:schemeClr>
                </a:solidFill>
                <a:latin typeface="Roboto Condensed Light"/>
                <a:ea typeface="Roboto Condensed Light"/>
                <a:cs typeface="Roboto Condensed Light"/>
              </a:rPr>
              <a:t>The SW programme in the OTP Microcontroller can </a:t>
            </a:r>
            <a:r>
              <a:rPr lang="en-IN" sz="2000" b="1" dirty="0">
                <a:solidFill>
                  <a:schemeClr val="accent1">
                    <a:lumMod val="50000"/>
                  </a:schemeClr>
                </a:solidFill>
                <a:latin typeface="Roboto Condensed Light"/>
                <a:ea typeface="Roboto Condensed Light"/>
                <a:cs typeface="Roboto Condensed Light"/>
              </a:rPr>
              <a:t>neither be read nor modified</a:t>
            </a:r>
          </a:p>
          <a:p>
            <a:pPr marL="236537">
              <a:spcBef>
                <a:spcPct val="0"/>
              </a:spcBef>
              <a:defRPr/>
            </a:pPr>
            <a:endParaRPr lang="en-IN" sz="2000" dirty="0">
              <a:solidFill>
                <a:schemeClr val="accent1">
                  <a:lumMod val="50000"/>
                </a:schemeClr>
              </a:solidFill>
              <a:latin typeface="Roboto Condensed Light"/>
              <a:ea typeface="Roboto Condensed Light"/>
              <a:cs typeface="Roboto Condensed Light"/>
            </a:endParaRPr>
          </a:p>
        </p:txBody>
      </p:sp>
      <p:sp>
        <p:nvSpPr>
          <p:cNvPr id="5" name="AutoShape 2" descr="Image result for HACKI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6" name="AutoShape 4" descr="Image result for HACKI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Tree>
    <p:extLst>
      <p:ext uri="{BB962C8B-B14F-4D97-AF65-F5344CB8AC3E}">
        <p14:creationId xmlns:p14="http://schemas.microsoft.com/office/powerpoint/2010/main" val="17580455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REMOTELY ALTERED CU DISPLAY THROUGH WIRELESS COMMUNICATION</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44</a:t>
            </a:fld>
            <a:endParaRPr lang="en"/>
          </a:p>
        </p:txBody>
      </p:sp>
      <p:pic>
        <p:nvPicPr>
          <p:cNvPr id="17410" name="Picture 2" descr="Image result for no wireless conn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3753" y="1641653"/>
            <a:ext cx="2466759" cy="1650177"/>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179512" y="1635646"/>
            <a:ext cx="6912768" cy="2400657"/>
          </a:xfrm>
          <a:prstGeom prst="rect">
            <a:avLst/>
          </a:prstGeom>
        </p:spPr>
        <p:txBody>
          <a:bodyPr wrap="square">
            <a:spAutoFit/>
          </a:bodyPr>
          <a:lstStyle/>
          <a:p>
            <a:pPr marL="285750" indent="-285750" algn="just">
              <a:buFont typeface="Wingdings" pitchFamily="2" charset="2"/>
              <a:buChar char="Ø"/>
            </a:pPr>
            <a:r>
              <a:rPr lang="en-IN" sz="1800" dirty="0">
                <a:latin typeface="Roboto Condensed" charset="0"/>
                <a:ea typeface="Roboto Condensed" charset="0"/>
              </a:rPr>
              <a:t>It is alleged this can be done by either replacing the original display module with another display fitted with a wireless device or inserting an extra circuit board which can communicate with an external unit via a wireless device and tamper the result by controlling the CU display used for declaring the result</a:t>
            </a:r>
          </a:p>
          <a:p>
            <a:pPr marL="285750" indent="-285750" algn="just">
              <a:buFont typeface="Wingdings" pitchFamily="2" charset="2"/>
              <a:buChar char="Ø"/>
            </a:pPr>
            <a:endParaRPr lang="en-IN" sz="1800" dirty="0">
              <a:latin typeface="Roboto Condensed" charset="0"/>
              <a:ea typeface="Roboto Condensed" charset="0"/>
            </a:endParaRPr>
          </a:p>
          <a:p>
            <a:pPr marL="285750" indent="-285750" algn="just">
              <a:buFont typeface="Wingdings" pitchFamily="2" charset="2"/>
              <a:buChar char="Ø"/>
            </a:pPr>
            <a:r>
              <a:rPr lang="en-IN" sz="1800" dirty="0">
                <a:latin typeface="Roboto Condensed" charset="0"/>
                <a:ea typeface="Roboto Condensed" charset="0"/>
              </a:rPr>
              <a:t>Such a modification would require  unfettered access to the EVM after FLC – </a:t>
            </a:r>
            <a:r>
              <a:rPr lang="en-IN" sz="2400" b="1" dirty="0">
                <a:solidFill>
                  <a:srgbClr val="D26F00"/>
                </a:solidFill>
                <a:latin typeface="Roboto Condensed"/>
                <a:ea typeface="Roboto Condensed"/>
                <a:cs typeface="Roboto Condensed"/>
              </a:rPr>
              <a:t>Ruled out.</a:t>
            </a:r>
          </a:p>
        </p:txBody>
      </p:sp>
    </p:spTree>
    <p:extLst>
      <p:ext uri="{BB962C8B-B14F-4D97-AF65-F5344CB8AC3E}">
        <p14:creationId xmlns:p14="http://schemas.microsoft.com/office/powerpoint/2010/main" val="27012415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MEMORY MANIPULATION</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45</a:t>
            </a:fld>
            <a:endParaRPr lang="en"/>
          </a:p>
        </p:txBody>
      </p:sp>
      <p:pic>
        <p:nvPicPr>
          <p:cNvPr id="18434" name="Picture 2" descr="Image result for EVM MOTHERBO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8144" y="1796777"/>
            <a:ext cx="3333750" cy="214312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ctangle 4"/>
          <p:cNvSpPr/>
          <p:nvPr/>
        </p:nvSpPr>
        <p:spPr>
          <a:xfrm>
            <a:off x="251520" y="1556088"/>
            <a:ext cx="6192688" cy="3293209"/>
          </a:xfrm>
          <a:prstGeom prst="rect">
            <a:avLst/>
          </a:prstGeom>
        </p:spPr>
        <p:txBody>
          <a:bodyPr wrap="square">
            <a:spAutoFit/>
          </a:bodyPr>
          <a:lstStyle/>
          <a:p>
            <a:pPr marL="342900" indent="-342900">
              <a:buFont typeface="Arial" pitchFamily="34" charset="0"/>
              <a:buChar char="•"/>
            </a:pPr>
            <a:r>
              <a:rPr lang="en-IN" sz="2000" dirty="0">
                <a:latin typeface="Roboto Condensed" charset="0"/>
                <a:ea typeface="Roboto Condensed" charset="0"/>
              </a:rPr>
              <a:t>It is alleged that voting data can be altered by clipping a Memory Manipulator IC to the memory chip where Vote data is stored. This would need,</a:t>
            </a:r>
          </a:p>
          <a:p>
            <a:pPr marL="627063" indent="-185738">
              <a:buFont typeface="Arial" pitchFamily="34" charset="0"/>
              <a:buChar char="•"/>
            </a:pPr>
            <a:r>
              <a:rPr lang="en-IN" sz="2000" dirty="0">
                <a:latin typeface="Roboto Condensed" charset="0"/>
                <a:ea typeface="Roboto Condensed" charset="0"/>
              </a:rPr>
              <a:t> Full and free access to CUs after the Polling is over- </a:t>
            </a:r>
            <a:r>
              <a:rPr lang="en-IN" sz="2400" b="1" dirty="0">
                <a:solidFill>
                  <a:srgbClr val="D26F00"/>
                </a:solidFill>
                <a:latin typeface="Roboto Condensed"/>
                <a:ea typeface="Roboto Condensed"/>
                <a:cs typeface="Roboto Condensed"/>
              </a:rPr>
              <a:t>Ruled Out !!</a:t>
            </a:r>
          </a:p>
          <a:p>
            <a:pPr marL="627063" indent="-185738">
              <a:buFont typeface="Arial" pitchFamily="34" charset="0"/>
              <a:buChar char="•"/>
            </a:pPr>
            <a:r>
              <a:rPr lang="en-IN" sz="2400" b="1" dirty="0">
                <a:solidFill>
                  <a:srgbClr val="D26F00"/>
                </a:solidFill>
                <a:latin typeface="Roboto Condensed"/>
                <a:ea typeface="Roboto Condensed"/>
                <a:cs typeface="Roboto Condensed"/>
              </a:rPr>
              <a:t> </a:t>
            </a:r>
            <a:r>
              <a:rPr lang="en-IN" sz="2000" dirty="0">
                <a:latin typeface="Roboto Condensed" charset="0"/>
                <a:ea typeface="Roboto Condensed" charset="0"/>
              </a:rPr>
              <a:t>Breaking the seals and locks of the strong room in the presence of two layers of security plus the representatives of the candidates camping  near the strong room- </a:t>
            </a:r>
            <a:r>
              <a:rPr lang="en-IN" sz="2000" b="1" dirty="0">
                <a:solidFill>
                  <a:srgbClr val="D26F00"/>
                </a:solidFill>
                <a:latin typeface="Roboto Condensed"/>
                <a:ea typeface="Roboto Condensed"/>
                <a:cs typeface="Roboto Condensed"/>
              </a:rPr>
              <a:t>Ruled Out !!</a:t>
            </a:r>
            <a:endParaRPr lang="en-IN" sz="2000" dirty="0">
              <a:latin typeface="Roboto Condensed" charset="0"/>
              <a:ea typeface="Roboto Condensed" charset="0"/>
            </a:endParaRPr>
          </a:p>
          <a:p>
            <a:endParaRPr lang="en-IN" sz="2000" dirty="0">
              <a:latin typeface="Roboto Condensed" charset="0"/>
              <a:ea typeface="Roboto Condensed" charset="0"/>
            </a:endParaRPr>
          </a:p>
        </p:txBody>
      </p:sp>
    </p:spTree>
    <p:extLst>
      <p:ext uri="{BB962C8B-B14F-4D97-AF65-F5344CB8AC3E}">
        <p14:creationId xmlns:p14="http://schemas.microsoft.com/office/powerpoint/2010/main" val="29085349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81414"/>
            <a:ext cx="6192688" cy="766200"/>
          </a:xfrm>
        </p:spPr>
        <p:txBody>
          <a:bodyPr/>
          <a:lstStyle/>
          <a:p>
            <a:r>
              <a:rPr lang="en-IN" sz="1800" dirty="0"/>
              <a:t>REPLACEMENT OF </a:t>
            </a:r>
            <a:r>
              <a:rPr lang="en-IN" sz="1800" dirty="0" smtClean="0"/>
              <a:t>MICRO-CONTROLLER/MEMORY </a:t>
            </a:r>
            <a:r>
              <a:rPr lang="en-IN" sz="1800" dirty="0"/>
              <a:t>CHIP or MOTHERBOARD BEFORE POLL/COUNTING</a:t>
            </a:r>
            <a:br>
              <a:rPr lang="en-IN" sz="1800" dirty="0"/>
            </a:br>
            <a:endParaRPr lang="en-IN" sz="1800" dirty="0"/>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46</a:t>
            </a:fld>
            <a:endParaRPr lang="en"/>
          </a:p>
        </p:txBody>
      </p:sp>
      <p:sp>
        <p:nvSpPr>
          <p:cNvPr id="4" name="Rectangle 3"/>
          <p:cNvSpPr/>
          <p:nvPr/>
        </p:nvSpPr>
        <p:spPr>
          <a:xfrm>
            <a:off x="-36512" y="1286053"/>
            <a:ext cx="8568952" cy="3693319"/>
          </a:xfrm>
          <a:prstGeom prst="rect">
            <a:avLst/>
          </a:prstGeom>
        </p:spPr>
        <p:txBody>
          <a:bodyPr wrap="square">
            <a:spAutoFit/>
          </a:bodyPr>
          <a:lstStyle/>
          <a:p>
            <a:pPr marL="236537">
              <a:spcBef>
                <a:spcPts val="600"/>
              </a:spcBef>
              <a:defRPr/>
            </a:pPr>
            <a:r>
              <a:rPr lang="en-IN" sz="1800" b="1" dirty="0">
                <a:latin typeface="Roboto Condensed" charset="0"/>
                <a:ea typeface="Roboto Condensed" charset="0"/>
              </a:rPr>
              <a:t>Administrative Safeguards</a:t>
            </a:r>
          </a:p>
          <a:p>
            <a:pPr marL="457200" indent="-220663">
              <a:spcBef>
                <a:spcPts val="600"/>
              </a:spcBef>
              <a:buFont typeface="Arial" pitchFamily="34" charset="0"/>
              <a:buChar char="•"/>
              <a:defRPr/>
            </a:pPr>
            <a:r>
              <a:rPr lang="en-IN" sz="1800" dirty="0">
                <a:latin typeface="Roboto Condensed" charset="0"/>
                <a:ea typeface="Roboto Condensed" charset="0"/>
              </a:rPr>
              <a:t>Chip replacement would require access to EVM Warehouses – </a:t>
            </a:r>
            <a:r>
              <a:rPr lang="en-IN" sz="2000" b="1" dirty="0">
                <a:solidFill>
                  <a:srgbClr val="D26F00"/>
                </a:solidFill>
                <a:latin typeface="Roboto Condensed"/>
                <a:ea typeface="Roboto Condensed"/>
                <a:cs typeface="Roboto Condensed"/>
              </a:rPr>
              <a:t>Ruled Out</a:t>
            </a:r>
          </a:p>
          <a:p>
            <a:pPr marL="457200" indent="-220663">
              <a:spcBef>
                <a:spcPts val="600"/>
              </a:spcBef>
              <a:buFont typeface="Arial" pitchFamily="34" charset="0"/>
              <a:buChar char="•"/>
              <a:defRPr/>
            </a:pPr>
            <a:r>
              <a:rPr lang="en-IN" sz="1800" dirty="0">
                <a:latin typeface="Roboto Condensed" charset="0"/>
                <a:ea typeface="Roboto Condensed" charset="0"/>
              </a:rPr>
              <a:t>Any chip replacement before FLC will get caught during FLC</a:t>
            </a:r>
          </a:p>
          <a:p>
            <a:pPr marL="457200" indent="-220663">
              <a:spcBef>
                <a:spcPct val="0"/>
              </a:spcBef>
              <a:buFont typeface="Arial" pitchFamily="34" charset="0"/>
              <a:buChar char="•"/>
              <a:defRPr/>
            </a:pPr>
            <a:r>
              <a:rPr lang="en-IN" sz="1800" dirty="0">
                <a:latin typeface="Roboto Condensed" charset="0"/>
                <a:ea typeface="Roboto Condensed" charset="0"/>
              </a:rPr>
              <a:t>Chip Replacement  after FLC would require access to Strong Rooms and breaking of EVM Pink Paper seals– </a:t>
            </a:r>
            <a:r>
              <a:rPr lang="en-IN" sz="2000" b="1" dirty="0">
                <a:solidFill>
                  <a:srgbClr val="D26F00"/>
                </a:solidFill>
                <a:latin typeface="Roboto Condensed"/>
                <a:ea typeface="Roboto Condensed"/>
                <a:cs typeface="Roboto Condensed"/>
              </a:rPr>
              <a:t>Ruled Out</a:t>
            </a:r>
          </a:p>
          <a:p>
            <a:pPr marL="236537">
              <a:spcBef>
                <a:spcPct val="0"/>
              </a:spcBef>
              <a:defRPr/>
            </a:pPr>
            <a:endParaRPr lang="en-IN" sz="1800" b="1" dirty="0">
              <a:latin typeface="Roboto Condensed" charset="0"/>
              <a:ea typeface="Roboto Condensed" charset="0"/>
            </a:endParaRPr>
          </a:p>
          <a:p>
            <a:pPr marL="236537">
              <a:spcBef>
                <a:spcPct val="0"/>
              </a:spcBef>
              <a:defRPr/>
            </a:pPr>
            <a:r>
              <a:rPr lang="en-IN" sz="1800" b="1" dirty="0">
                <a:latin typeface="Roboto Condensed" charset="0"/>
                <a:ea typeface="Roboto Condensed" charset="0"/>
              </a:rPr>
              <a:t>Technical Security</a:t>
            </a:r>
          </a:p>
          <a:p>
            <a:pPr marL="579437" indent="-342900">
              <a:spcBef>
                <a:spcPct val="0"/>
              </a:spcBef>
              <a:buFont typeface="Arial"/>
              <a:buChar char="•"/>
              <a:defRPr/>
            </a:pPr>
            <a:r>
              <a:rPr lang="en-IN" sz="1800" dirty="0">
                <a:latin typeface="Roboto Condensed" charset="0"/>
                <a:ea typeface="Roboto Condensed" charset="0"/>
              </a:rPr>
              <a:t>BUs and CUs communicate only amongst themselves and go into error mode if connected to any other machine. Thus, </a:t>
            </a:r>
            <a:r>
              <a:rPr lang="en-IN" sz="2000" b="1" dirty="0">
                <a:solidFill>
                  <a:srgbClr val="D26F00"/>
                </a:solidFill>
                <a:latin typeface="Roboto Condensed"/>
                <a:ea typeface="Roboto Condensed"/>
                <a:cs typeface="Roboto Condensed"/>
              </a:rPr>
              <a:t>any modified EVM (with microcontroller /memory changed) would not be usable </a:t>
            </a:r>
            <a:r>
              <a:rPr lang="en-IN" sz="1800" dirty="0">
                <a:latin typeface="Roboto Condensed" charset="0"/>
                <a:ea typeface="Roboto Condensed" charset="0"/>
              </a:rPr>
              <a:t>even if someone is able to hypothetically bypass security arrangements and modify EVM</a:t>
            </a:r>
          </a:p>
        </p:txBody>
      </p:sp>
    </p:spTree>
    <p:extLst>
      <p:ext uri="{BB962C8B-B14F-4D97-AF65-F5344CB8AC3E}">
        <p14:creationId xmlns:p14="http://schemas.microsoft.com/office/powerpoint/2010/main" val="22921115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TAMPERED SOURCE CODE “TROJAN”</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47</a:t>
            </a:fld>
            <a:endParaRPr lang="en"/>
          </a:p>
        </p:txBody>
      </p:sp>
      <p:pic>
        <p:nvPicPr>
          <p:cNvPr id="19458" name="Picture 2" descr="Image result for trojan virus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2067694"/>
            <a:ext cx="1800200" cy="1425901"/>
          </a:xfrm>
          <a:prstGeom prst="rect">
            <a:avLst/>
          </a:prstGeom>
          <a:noFill/>
          <a:extLst>
            <a:ext uri="{909E8E84-426E-40dd-AFC4-6F175D3DCCD1}">
              <a14:hiddenFill xmlns:a14="http://schemas.microsoft.com/office/drawing/2010/main" xmlns="">
                <a:solidFill>
                  <a:srgbClr val="FFFFFF"/>
                </a:solidFill>
              </a14:hiddenFill>
            </a:ext>
          </a:extLst>
        </p:spPr>
      </p:pic>
      <p:pic>
        <p:nvPicPr>
          <p:cNvPr id="19460" name="Picture 4" descr="Image result for WR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4410" y="2114809"/>
            <a:ext cx="1266022" cy="124902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323528" y="1635646"/>
            <a:ext cx="6696744" cy="3077766"/>
          </a:xfrm>
          <a:prstGeom prst="rect">
            <a:avLst/>
          </a:prstGeom>
          <a:noFill/>
        </p:spPr>
        <p:txBody>
          <a:bodyPr wrap="square" rtlCol="0">
            <a:spAutoFit/>
          </a:bodyPr>
          <a:lstStyle/>
          <a:p>
            <a:pPr marL="457200" indent="-220663">
              <a:spcBef>
                <a:spcPts val="600"/>
              </a:spcBef>
              <a:buFont typeface="Arial" pitchFamily="34" charset="0"/>
              <a:buChar char="•"/>
              <a:defRPr/>
            </a:pPr>
            <a:r>
              <a:rPr lang="en-IN" sz="2000" dirty="0">
                <a:latin typeface="Roboto Condensed" charset="0"/>
                <a:ea typeface="Roboto Condensed" charset="0"/>
              </a:rPr>
              <a:t>It is alleged that Trojan can be introduced in following manner</a:t>
            </a:r>
          </a:p>
          <a:p>
            <a:pPr marL="914400" lvl="1" indent="-220663">
              <a:spcBef>
                <a:spcPts val="600"/>
              </a:spcBef>
              <a:buFont typeface="Arial" pitchFamily="34" charset="0"/>
              <a:buChar char="•"/>
              <a:defRPr/>
            </a:pPr>
            <a:r>
              <a:rPr lang="en-IN" sz="2000" dirty="0">
                <a:latin typeface="Roboto Condensed" charset="0"/>
                <a:ea typeface="Roboto Condensed" charset="0"/>
              </a:rPr>
              <a:t>by reprogramming the chip, or </a:t>
            </a:r>
          </a:p>
          <a:p>
            <a:pPr marL="914400" lvl="1" indent="-220663">
              <a:spcBef>
                <a:spcPts val="600"/>
              </a:spcBef>
              <a:buFont typeface="Arial" pitchFamily="34" charset="0"/>
              <a:buChar char="•"/>
              <a:defRPr/>
            </a:pPr>
            <a:r>
              <a:rPr lang="en-IN" sz="2000" dirty="0">
                <a:latin typeface="Roboto Condensed" charset="0"/>
                <a:ea typeface="Roboto Condensed" charset="0"/>
              </a:rPr>
              <a:t>by the chip manufacturer during fusing of the software.</a:t>
            </a:r>
          </a:p>
          <a:p>
            <a:pPr marL="457200" indent="-220663">
              <a:spcBef>
                <a:spcPct val="0"/>
              </a:spcBef>
              <a:buFont typeface="Arial" pitchFamily="34" charset="0"/>
              <a:buChar char="•"/>
              <a:defRPr/>
            </a:pPr>
            <a:endParaRPr lang="en-IN" sz="2000" dirty="0">
              <a:latin typeface="Roboto Condensed" charset="0"/>
              <a:ea typeface="Roboto Condensed" charset="0"/>
            </a:endParaRPr>
          </a:p>
          <a:p>
            <a:pPr marL="457200" indent="-220663">
              <a:spcBef>
                <a:spcPct val="0"/>
              </a:spcBef>
              <a:buFont typeface="Arial" pitchFamily="34" charset="0"/>
              <a:buChar char="•"/>
              <a:defRPr/>
            </a:pPr>
            <a:r>
              <a:rPr lang="en-IN" sz="2000" dirty="0">
                <a:latin typeface="Roboto Condensed" charset="0"/>
                <a:ea typeface="Roboto Condensed" charset="0"/>
              </a:rPr>
              <a:t>Re-programming </a:t>
            </a:r>
            <a:r>
              <a:rPr lang="en-IN" sz="2000" b="1" dirty="0">
                <a:solidFill>
                  <a:srgbClr val="D26F00"/>
                </a:solidFill>
                <a:latin typeface="Roboto Condensed"/>
                <a:ea typeface="Roboto Condensed"/>
                <a:cs typeface="Roboto Condensed"/>
              </a:rPr>
              <a:t>Ruled Out</a:t>
            </a:r>
            <a:r>
              <a:rPr lang="en-IN" sz="2000" dirty="0">
                <a:latin typeface="Roboto Condensed" charset="0"/>
                <a:ea typeface="Roboto Condensed" charset="0"/>
              </a:rPr>
              <a:t> as these are OTP chips.</a:t>
            </a:r>
          </a:p>
          <a:p>
            <a:pPr marL="457200" indent="-220663">
              <a:spcBef>
                <a:spcPct val="0"/>
              </a:spcBef>
              <a:buFont typeface="Arial" pitchFamily="34" charset="0"/>
              <a:buChar char="•"/>
              <a:defRPr/>
            </a:pPr>
            <a:r>
              <a:rPr lang="en-IN" sz="2000" dirty="0">
                <a:latin typeface="Roboto Condensed" charset="0"/>
                <a:ea typeface="Roboto Condensed" charset="0"/>
              </a:rPr>
              <a:t>Code tampering by the chip manufacturer </a:t>
            </a:r>
            <a:r>
              <a:rPr lang="en-IN" sz="2000" b="1" dirty="0">
                <a:solidFill>
                  <a:srgbClr val="D26F00"/>
                </a:solidFill>
                <a:latin typeface="Roboto Condensed"/>
                <a:ea typeface="Roboto Condensed"/>
                <a:cs typeface="Roboto Condensed"/>
              </a:rPr>
              <a:t>Ruled Out</a:t>
            </a:r>
            <a:r>
              <a:rPr lang="en-IN" sz="2000" dirty="0">
                <a:latin typeface="Roboto Condensed" charset="0"/>
                <a:ea typeface="Roboto Condensed" charset="0"/>
              </a:rPr>
              <a:t> as it will get caught during the code integrity check.</a:t>
            </a:r>
          </a:p>
          <a:p>
            <a:endParaRPr lang="en-IN" sz="2000" dirty="0">
              <a:latin typeface="Roboto Condensed" charset="0"/>
              <a:ea typeface="Roboto Condensed" charset="0"/>
            </a:endParaRPr>
          </a:p>
        </p:txBody>
      </p:sp>
    </p:spTree>
    <p:extLst>
      <p:ext uri="{BB962C8B-B14F-4D97-AF65-F5344CB8AC3E}">
        <p14:creationId xmlns:p14="http://schemas.microsoft.com/office/powerpoint/2010/main" val="159634331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VOTE STUFFING AFTER POLL CLOSURE</a:t>
            </a:r>
            <a:endParaRPr lang="en-IN" dirty="0"/>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48</a:t>
            </a:fld>
            <a:endParaRPr lang="en"/>
          </a:p>
        </p:txBody>
      </p:sp>
      <p:sp>
        <p:nvSpPr>
          <p:cNvPr id="5" name="Rectangle 4"/>
          <p:cNvSpPr/>
          <p:nvPr/>
        </p:nvSpPr>
        <p:spPr>
          <a:xfrm>
            <a:off x="395536" y="1957735"/>
            <a:ext cx="8064896" cy="2862323"/>
          </a:xfrm>
          <a:prstGeom prst="rect">
            <a:avLst/>
          </a:prstGeom>
        </p:spPr>
        <p:txBody>
          <a:bodyPr wrap="square">
            <a:spAutoFit/>
          </a:bodyPr>
          <a:lstStyle/>
          <a:p>
            <a:pPr marL="236537">
              <a:spcBef>
                <a:spcPct val="0"/>
              </a:spcBef>
              <a:defRPr/>
            </a:pPr>
            <a:r>
              <a:rPr lang="en-IN" sz="1800" b="1" dirty="0">
                <a:latin typeface="Roboto Condensed" charset="0"/>
                <a:ea typeface="Roboto Condensed" charset="0"/>
              </a:rPr>
              <a:t>Administrative safeguards</a:t>
            </a:r>
          </a:p>
          <a:p>
            <a:pPr marL="457200" indent="-220663">
              <a:spcBef>
                <a:spcPct val="0"/>
              </a:spcBef>
              <a:buFont typeface="Arial" pitchFamily="34" charset="0"/>
              <a:buChar char="•"/>
              <a:defRPr/>
            </a:pPr>
            <a:r>
              <a:rPr lang="en-IN" sz="1800" dirty="0">
                <a:latin typeface="Roboto Condensed" charset="0"/>
                <a:ea typeface="Roboto Condensed" charset="0"/>
              </a:rPr>
              <a:t>Poll closed by pressing the “CLOSE” button on the CU after last vote, Representatives of candidates who are present signs on the seals</a:t>
            </a:r>
          </a:p>
          <a:p>
            <a:pPr marL="457200" indent="-220663">
              <a:spcBef>
                <a:spcPct val="0"/>
              </a:spcBef>
              <a:buFont typeface="Arial" pitchFamily="34" charset="0"/>
              <a:buChar char="•"/>
              <a:defRPr/>
            </a:pPr>
            <a:r>
              <a:rPr lang="en-IN" sz="1800" dirty="0">
                <a:latin typeface="Roboto Condensed" charset="0"/>
                <a:ea typeface="Roboto Condensed" charset="0"/>
              </a:rPr>
              <a:t>EVM seals checked on counting day</a:t>
            </a:r>
          </a:p>
          <a:p>
            <a:pPr marL="236537">
              <a:spcBef>
                <a:spcPct val="0"/>
              </a:spcBef>
              <a:defRPr/>
            </a:pPr>
            <a:r>
              <a:rPr lang="en-IN" sz="1800" b="1" dirty="0">
                <a:latin typeface="Roboto Condensed" charset="0"/>
                <a:ea typeface="Roboto Condensed" charset="0"/>
              </a:rPr>
              <a:t>What if seals broken and votes stuffed while transporting?</a:t>
            </a:r>
          </a:p>
          <a:p>
            <a:pPr marL="579437" indent="-342900">
              <a:spcBef>
                <a:spcPct val="0"/>
              </a:spcBef>
              <a:buFont typeface="Arial"/>
              <a:buChar char="•"/>
              <a:defRPr/>
            </a:pPr>
            <a:r>
              <a:rPr lang="en-IN" sz="1800" dirty="0">
                <a:latin typeface="Roboto Condensed" charset="0"/>
                <a:ea typeface="Roboto Condensed" charset="0"/>
              </a:rPr>
              <a:t>EVM does not accept any votes after CLOSE button pressed in CU</a:t>
            </a:r>
          </a:p>
          <a:p>
            <a:pPr marL="236537">
              <a:spcBef>
                <a:spcPct val="0"/>
              </a:spcBef>
              <a:defRPr/>
            </a:pPr>
            <a:r>
              <a:rPr lang="en-IN" sz="1800" b="1" dirty="0">
                <a:latin typeface="Roboto Condensed" charset="0"/>
                <a:ea typeface="Roboto Condensed" charset="0"/>
              </a:rPr>
              <a:t>What if CLOSE button not properly pressed and Votes Stuffed while transporting?</a:t>
            </a:r>
          </a:p>
          <a:p>
            <a:pPr marL="457200" indent="-220663">
              <a:spcBef>
                <a:spcPct val="0"/>
              </a:spcBef>
              <a:buFont typeface="Arial" pitchFamily="34" charset="0"/>
              <a:buChar char="•"/>
              <a:defRPr/>
            </a:pPr>
            <a:r>
              <a:rPr lang="en-IN" sz="1800" dirty="0">
                <a:latin typeface="Roboto Condensed" charset="0"/>
                <a:ea typeface="Roboto Condensed" charset="0"/>
              </a:rPr>
              <a:t>Poll Closure time recorded in the PO’s diary and any votes polled in the EVM after this time can be identified due to time stamping of key presses</a:t>
            </a:r>
          </a:p>
        </p:txBody>
      </p:sp>
    </p:spTree>
    <p:extLst>
      <p:ext uri="{BB962C8B-B14F-4D97-AF65-F5344CB8AC3E}">
        <p14:creationId xmlns:p14="http://schemas.microsoft.com/office/powerpoint/2010/main" val="30784642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ctrTitle"/>
          </p:nvPr>
        </p:nvSpPr>
        <p:spPr>
          <a:xfrm>
            <a:off x="463525" y="2871148"/>
            <a:ext cx="4094400" cy="1159800"/>
          </a:xfrm>
          <a:prstGeom prst="rect">
            <a:avLst/>
          </a:prstGeom>
        </p:spPr>
        <p:txBody>
          <a:bodyPr lIns="91425" tIns="91425" rIns="91425" bIns="91425" anchor="b" anchorCtr="0">
            <a:noAutofit/>
          </a:bodyPr>
          <a:lstStyle/>
          <a:p>
            <a:pPr lvl="0"/>
            <a:r>
              <a:rPr lang="en-IN" dirty="0"/>
              <a:t>ASPERSIONS VS CONFIDENCE</a:t>
            </a:r>
            <a:endParaRPr lang="en" dirty="0"/>
          </a:p>
        </p:txBody>
      </p:sp>
      <p:sp>
        <p:nvSpPr>
          <p:cNvPr id="223" name="Shape 223"/>
          <p:cNvSpPr txBox="1">
            <a:spLocks noGrp="1"/>
          </p:cNvSpPr>
          <p:nvPr>
            <p:ph type="subTitle" idx="1"/>
          </p:nvPr>
        </p:nvSpPr>
        <p:spPr>
          <a:xfrm>
            <a:off x="463525" y="3939902"/>
            <a:ext cx="4094400" cy="784800"/>
          </a:xfrm>
          <a:prstGeom prst="rect">
            <a:avLst/>
          </a:prstGeom>
        </p:spPr>
        <p:txBody>
          <a:bodyPr lIns="91425" tIns="91425" rIns="91425" bIns="91425" anchor="t" anchorCtr="0">
            <a:noAutofit/>
          </a:bodyPr>
          <a:lstStyle/>
          <a:p>
            <a:pPr lvl="0" rtl="0">
              <a:spcBef>
                <a:spcPts val="0"/>
              </a:spcBef>
              <a:buNone/>
            </a:pPr>
            <a:r>
              <a:rPr lang="en" dirty="0"/>
              <a:t>SINCE 11</a:t>
            </a:r>
            <a:r>
              <a:rPr lang="en" baseline="30000" dirty="0"/>
              <a:t>TH</a:t>
            </a:r>
            <a:r>
              <a:rPr lang="en" dirty="0"/>
              <a:t> MARCH</a:t>
            </a:r>
          </a:p>
        </p:txBody>
      </p:sp>
      <p:sp>
        <p:nvSpPr>
          <p:cNvPr id="224" name="Shape 224"/>
          <p:cNvSpPr txBox="1">
            <a:spLocks noGrp="1"/>
          </p:cNvSpPr>
          <p:nvPr>
            <p:ph type="sldNum" idx="12"/>
          </p:nvPr>
        </p:nvSpPr>
        <p:spPr>
          <a:xfrm>
            <a:off x="7618000" y="4636500"/>
            <a:ext cx="1487400" cy="315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49</a:t>
            </a:fld>
            <a:endParaRPr lang="en"/>
          </a:p>
        </p:txBody>
      </p:sp>
      <p:sp>
        <p:nvSpPr>
          <p:cNvPr id="225" name="Shape 225"/>
          <p:cNvSpPr txBox="1"/>
          <p:nvPr/>
        </p:nvSpPr>
        <p:spPr>
          <a:xfrm>
            <a:off x="463525" y="0"/>
            <a:ext cx="2181600" cy="3136200"/>
          </a:xfrm>
          <a:prstGeom prst="rect">
            <a:avLst/>
          </a:prstGeom>
          <a:noFill/>
          <a:ln>
            <a:noFill/>
          </a:ln>
        </p:spPr>
        <p:txBody>
          <a:bodyPr lIns="91425" tIns="91425" rIns="91425" bIns="91425" anchor="b" anchorCtr="0">
            <a:noAutofit/>
          </a:bodyPr>
          <a:lstStyle/>
          <a:p>
            <a:pPr lvl="0">
              <a:spcBef>
                <a:spcPts val="0"/>
              </a:spcBef>
              <a:buNone/>
            </a:pPr>
            <a:endParaRPr lang="en" sz="12000" b="1" dirty="0">
              <a:solidFill>
                <a:srgbClr val="3F5378"/>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6079378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 name="Picture 16" descr="Image result for evm allegations news paper"/>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saturation sat="0"/>
                    </a14:imgEffect>
                  </a14:imgLayer>
                </a14:imgProps>
              </a:ext>
            </a:extLst>
          </a:blip>
          <a:srcRect/>
          <a:stretch>
            <a:fillRect/>
          </a:stretch>
        </p:blipFill>
        <p:spPr bwMode="auto">
          <a:xfrm>
            <a:off x="1785918" y="3286136"/>
            <a:ext cx="2357454" cy="1714500"/>
          </a:xfrm>
          <a:prstGeom prst="rect">
            <a:avLst/>
          </a:prstGeom>
          <a:noFill/>
        </p:spPr>
      </p:pic>
      <p:pic>
        <p:nvPicPr>
          <p:cNvPr id="30" name="Picture 6" descr="Image result for democracy at risk book"/>
          <p:cNvPicPr>
            <a:picLocks noChangeAspect="1" noChangeArrowheads="1"/>
          </p:cNvPicPr>
          <p:nvPr/>
        </p:nvPicPr>
        <p:blipFill>
          <a:blip r:embed="rId5">
            <a:lum bright="70000" contrast="-70000"/>
            <a:extLst>
              <a:ext uri="{BEBA8EAE-BF5A-486C-A8C5-ECC9F3942E4B}">
                <a14:imgProps xmlns:a14="http://schemas.microsoft.com/office/drawing/2010/main">
                  <a14:imgLayer r:embed="rId6">
                    <a14:imgEffect>
                      <a14:saturation sat="0"/>
                    </a14:imgEffect>
                  </a14:imgLayer>
                </a14:imgProps>
              </a:ext>
            </a:extLst>
          </a:blip>
          <a:srcRect/>
          <a:stretch>
            <a:fillRect/>
          </a:stretch>
        </p:blipFill>
        <p:spPr bwMode="auto">
          <a:xfrm>
            <a:off x="214282" y="3214701"/>
            <a:ext cx="1209266" cy="1857370"/>
          </a:xfrm>
          <a:prstGeom prst="rect">
            <a:avLst/>
          </a:prstGeom>
          <a:noFill/>
        </p:spPr>
      </p:pic>
      <p:pic>
        <p:nvPicPr>
          <p:cNvPr id="29" name="Picture 12" descr="Image result for evm allegations news paper"/>
          <p:cNvPicPr>
            <a:picLocks noChangeAspect="1" noChangeArrowheads="1"/>
          </p:cNvPicPr>
          <p:nvPr/>
        </p:nvPicPr>
        <p:blipFill>
          <a:blip r:embed="rId7">
            <a:lum bright="70000" contrast="-70000"/>
            <a:extLst>
              <a:ext uri="{BEBA8EAE-BF5A-486C-A8C5-ECC9F3942E4B}">
                <a14:imgProps xmlns:a14="http://schemas.microsoft.com/office/drawing/2010/main">
                  <a14:imgLayer r:embed="rId8">
                    <a14:imgEffect>
                      <a14:saturation sat="0"/>
                    </a14:imgEffect>
                  </a14:imgLayer>
                </a14:imgProps>
              </a:ext>
            </a:extLst>
          </a:blip>
          <a:srcRect/>
          <a:stretch>
            <a:fillRect/>
          </a:stretch>
        </p:blipFill>
        <p:spPr bwMode="auto">
          <a:xfrm>
            <a:off x="4199742" y="2931790"/>
            <a:ext cx="2676514" cy="2268436"/>
          </a:xfrm>
          <a:prstGeom prst="rect">
            <a:avLst/>
          </a:prstGeom>
          <a:noFill/>
        </p:spPr>
      </p:pic>
      <p:sp>
        <p:nvSpPr>
          <p:cNvPr id="322" name="Shape 322"/>
          <p:cNvSpPr txBox="1">
            <a:spLocks noGrp="1"/>
          </p:cNvSpPr>
          <p:nvPr>
            <p:ph type="sldNum" idx="12"/>
          </p:nvPr>
        </p:nvSpPr>
        <p:spPr>
          <a:xfrm>
            <a:off x="8604448" y="4636500"/>
            <a:ext cx="1487400" cy="315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5</a:t>
            </a:fld>
            <a:endParaRPr lang="en"/>
          </a:p>
        </p:txBody>
      </p:sp>
      <p:sp>
        <p:nvSpPr>
          <p:cNvPr id="321" name="Shape 321"/>
          <p:cNvSpPr txBox="1">
            <a:spLocks noGrp="1"/>
          </p:cNvSpPr>
          <p:nvPr>
            <p:ph type="title"/>
          </p:nvPr>
        </p:nvSpPr>
        <p:spPr>
          <a:xfrm>
            <a:off x="814275" y="392575"/>
            <a:ext cx="5258400" cy="766200"/>
          </a:xfrm>
          <a:prstGeom prst="rect">
            <a:avLst/>
          </a:prstGeom>
        </p:spPr>
        <p:txBody>
          <a:bodyPr lIns="91425" tIns="91425" rIns="91425" bIns="91425" anchor="ctr" anchorCtr="0">
            <a:noAutofit/>
          </a:bodyPr>
          <a:lstStyle/>
          <a:p>
            <a:pPr lvl="0">
              <a:spcBef>
                <a:spcPts val="0"/>
              </a:spcBef>
              <a:buNone/>
            </a:pPr>
            <a:r>
              <a:rPr lang="en" dirty="0"/>
              <a:t>DOUBTS CAST ON EVM </a:t>
            </a:r>
          </a:p>
        </p:txBody>
      </p:sp>
      <p:grpSp>
        <p:nvGrpSpPr>
          <p:cNvPr id="2" name="Shape 326"/>
          <p:cNvGrpSpPr/>
          <p:nvPr/>
        </p:nvGrpSpPr>
        <p:grpSpPr>
          <a:xfrm>
            <a:off x="263100" y="580105"/>
            <a:ext cx="407743" cy="391135"/>
            <a:chOff x="5233525" y="4954450"/>
            <a:chExt cx="538275" cy="516350"/>
          </a:xfrm>
        </p:grpSpPr>
        <p:sp>
          <p:nvSpPr>
            <p:cNvPr id="327" name="Shape 327"/>
            <p:cNvSpPr/>
            <p:nvPr/>
          </p:nvSpPr>
          <p:spPr>
            <a:xfrm>
              <a:off x="5637825" y="4954450"/>
              <a:ext cx="89525" cy="89525"/>
            </a:xfrm>
            <a:custGeom>
              <a:avLst/>
              <a:gdLst/>
              <a:ahLst/>
              <a:cxnLst/>
              <a:rect l="0" t="0" r="0" b="0"/>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28" name="Shape 328"/>
            <p:cNvSpPr/>
            <p:nvPr/>
          </p:nvSpPr>
          <p:spPr>
            <a:xfrm>
              <a:off x="5323025" y="4980625"/>
              <a:ext cx="88925" cy="88925"/>
            </a:xfrm>
            <a:custGeom>
              <a:avLst/>
              <a:gdLst/>
              <a:ahLst/>
              <a:cxnLst/>
              <a:rect l="0" t="0" r="0" b="0"/>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29" name="Shape 329"/>
            <p:cNvSpPr/>
            <p:nvPr/>
          </p:nvSpPr>
          <p:spPr>
            <a:xfrm>
              <a:off x="5233525" y="5255225"/>
              <a:ext cx="89525" cy="89525"/>
            </a:xfrm>
            <a:custGeom>
              <a:avLst/>
              <a:gdLst/>
              <a:ahLst/>
              <a:cxnLst/>
              <a:rect l="0" t="0" r="0" b="0"/>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0" name="Shape 330"/>
            <p:cNvSpPr/>
            <p:nvPr/>
          </p:nvSpPr>
          <p:spPr>
            <a:xfrm>
              <a:off x="5453325" y="5382475"/>
              <a:ext cx="88925" cy="88325"/>
            </a:xfrm>
            <a:custGeom>
              <a:avLst/>
              <a:gdLst/>
              <a:ahLst/>
              <a:cxnLst/>
              <a:rect l="0" t="0" r="0" b="0"/>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1" name="Shape 331"/>
            <p:cNvSpPr/>
            <p:nvPr/>
          </p:nvSpPr>
          <p:spPr>
            <a:xfrm>
              <a:off x="5682875" y="5188875"/>
              <a:ext cx="88925" cy="89525"/>
            </a:xfrm>
            <a:custGeom>
              <a:avLst/>
              <a:gdLst/>
              <a:ahLst/>
              <a:cxnLst/>
              <a:rect l="0" t="0" r="0" b="0"/>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2" name="Shape 332"/>
            <p:cNvSpPr/>
            <p:nvPr/>
          </p:nvSpPr>
          <p:spPr>
            <a:xfrm>
              <a:off x="5411925" y="5110925"/>
              <a:ext cx="188775" cy="189400"/>
            </a:xfrm>
            <a:custGeom>
              <a:avLst/>
              <a:gdLst/>
              <a:ahLst/>
              <a:cxnLst/>
              <a:rect l="0" t="0" r="0" b="0"/>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3" name="Shape 333"/>
            <p:cNvSpPr/>
            <p:nvPr/>
          </p:nvSpPr>
          <p:spPr>
            <a:xfrm>
              <a:off x="5367475" y="5025075"/>
              <a:ext cx="81600" cy="105975"/>
            </a:xfrm>
            <a:custGeom>
              <a:avLst/>
              <a:gdLst/>
              <a:ahLst/>
              <a:cxnLst/>
              <a:rect l="0" t="0" r="0" b="0"/>
              <a:pathLst>
                <a:path w="3264" h="4239" fill="none" extrusionOk="0">
                  <a:moveTo>
                    <a:pt x="0" y="1"/>
                  </a:moveTo>
                  <a:lnTo>
                    <a:pt x="3264" y="4238"/>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4" name="Shape 334"/>
            <p:cNvSpPr/>
            <p:nvPr/>
          </p:nvSpPr>
          <p:spPr>
            <a:xfrm>
              <a:off x="5567800" y="4999500"/>
              <a:ext cx="115100" cy="133975"/>
            </a:xfrm>
            <a:custGeom>
              <a:avLst/>
              <a:gdLst/>
              <a:ahLst/>
              <a:cxnLst/>
              <a:rect l="0" t="0" r="0" b="0"/>
              <a:pathLst>
                <a:path w="4604" h="5359" fill="none" extrusionOk="0">
                  <a:moveTo>
                    <a:pt x="0" y="5359"/>
                  </a:moveTo>
                  <a:lnTo>
                    <a:pt x="4603" y="1"/>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5" name="Shape 335"/>
            <p:cNvSpPr/>
            <p:nvPr/>
          </p:nvSpPr>
          <p:spPr>
            <a:xfrm>
              <a:off x="5600075" y="5217475"/>
              <a:ext cx="127275" cy="16475"/>
            </a:xfrm>
            <a:custGeom>
              <a:avLst/>
              <a:gdLst/>
              <a:ahLst/>
              <a:cxnLst/>
              <a:rect l="0" t="0" r="0" b="0"/>
              <a:pathLst>
                <a:path w="5091" h="659" fill="none" extrusionOk="0">
                  <a:moveTo>
                    <a:pt x="5090" y="658"/>
                  </a:moveTo>
                  <a:lnTo>
                    <a:pt x="0" y="1"/>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6" name="Shape 336"/>
            <p:cNvSpPr/>
            <p:nvPr/>
          </p:nvSpPr>
          <p:spPr>
            <a:xfrm>
              <a:off x="5497775" y="5299675"/>
              <a:ext cx="4900" cy="126675"/>
            </a:xfrm>
            <a:custGeom>
              <a:avLst/>
              <a:gdLst/>
              <a:ahLst/>
              <a:cxnLst/>
              <a:rect l="0" t="0" r="0" b="0"/>
              <a:pathLst>
                <a:path w="196" h="5067" fill="none" extrusionOk="0">
                  <a:moveTo>
                    <a:pt x="0" y="5067"/>
                  </a:moveTo>
                  <a:lnTo>
                    <a:pt x="195" y="1"/>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7" name="Shape 337"/>
            <p:cNvSpPr/>
            <p:nvPr/>
          </p:nvSpPr>
          <p:spPr>
            <a:xfrm>
              <a:off x="5277975" y="5241825"/>
              <a:ext cx="141275" cy="58500"/>
            </a:xfrm>
            <a:custGeom>
              <a:avLst/>
              <a:gdLst/>
              <a:ahLst/>
              <a:cxnLst/>
              <a:rect l="0" t="0" r="0" b="0"/>
              <a:pathLst>
                <a:path w="5651" h="2340" fill="none" extrusionOk="0">
                  <a:moveTo>
                    <a:pt x="0" y="2339"/>
                  </a:moveTo>
                  <a:lnTo>
                    <a:pt x="5651" y="1"/>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pic>
        <p:nvPicPr>
          <p:cNvPr id="24" name="Picture 14" descr="Related image"/>
          <p:cNvPicPr>
            <a:picLocks noChangeAspect="1" noChangeArrowheads="1"/>
          </p:cNvPicPr>
          <p:nvPr/>
        </p:nvPicPr>
        <p:blipFill>
          <a:blip r:embed="rId9">
            <a:lum bright="70000" contrast="-70000"/>
          </a:blip>
          <a:srcRect/>
          <a:stretch>
            <a:fillRect/>
          </a:stretch>
        </p:blipFill>
        <p:spPr bwMode="auto">
          <a:xfrm>
            <a:off x="4427984" y="1347614"/>
            <a:ext cx="2016224" cy="1621044"/>
          </a:xfrm>
          <a:prstGeom prst="rect">
            <a:avLst/>
          </a:prstGeom>
          <a:noFill/>
        </p:spPr>
      </p:pic>
      <p:pic>
        <p:nvPicPr>
          <p:cNvPr id="7170" name="Picture 2" descr="Image result for EVm tampering newspaper"/>
          <p:cNvPicPr>
            <a:picLocks noChangeAspect="1" noChangeArrowheads="1"/>
          </p:cNvPicPr>
          <p:nvPr/>
        </p:nvPicPr>
        <p:blipFill>
          <a:blip r:embed="rId10">
            <a:duotone>
              <a:schemeClr val="accent3">
                <a:shade val="45000"/>
                <a:satMod val="135000"/>
              </a:schemeClr>
              <a:prstClr val="white"/>
            </a:duotone>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63766" y="1347614"/>
            <a:ext cx="1855546" cy="1932815"/>
          </a:xfrm>
          <a:prstGeom prst="rect">
            <a:avLst/>
          </a:prstGeom>
          <a:noFill/>
          <a:extLst>
            <a:ext uri="{909E8E84-426E-40dd-AFC4-6F175D3DCCD1}">
              <a14:hiddenFill xmlns:a14="http://schemas.microsoft.com/office/drawing/2010/main" xmlns="">
                <a:solidFill>
                  <a:srgbClr val="FFFFFF"/>
                </a:solidFill>
              </a14:hiddenFill>
            </a:ext>
          </a:extLst>
        </p:spPr>
      </p:pic>
      <p:pic>
        <p:nvPicPr>
          <p:cNvPr id="7172" name="Picture 4" descr="Related image"/>
          <p:cNvPicPr>
            <a:picLocks noChangeAspect="1" noChangeArrowheads="1"/>
          </p:cNvPicPr>
          <p:nvPr/>
        </p:nvPicPr>
        <p:blipFill>
          <a:blip r:embed="rId12">
            <a:lum bright="70000" contrast="-70000"/>
            <a:extLst>
              <a:ext uri="{28A0092B-C50C-407E-A947-70E740481C1C}">
                <a14:useLocalDpi xmlns:a14="http://schemas.microsoft.com/office/drawing/2010/main" val="0"/>
              </a:ext>
            </a:extLst>
          </a:blip>
          <a:srcRect/>
          <a:stretch>
            <a:fillRect/>
          </a:stretch>
        </p:blipFill>
        <p:spPr bwMode="auto">
          <a:xfrm>
            <a:off x="2123728" y="1362597"/>
            <a:ext cx="2046994" cy="171320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33" name="Group 19"/>
          <p:cNvGrpSpPr/>
          <p:nvPr/>
        </p:nvGrpSpPr>
        <p:grpSpPr>
          <a:xfrm>
            <a:off x="58420" y="1275606"/>
            <a:ext cx="6097755" cy="2160240"/>
            <a:chOff x="1601400" y="1786446"/>
            <a:chExt cx="6394254" cy="2488804"/>
          </a:xfrm>
        </p:grpSpPr>
        <p:sp>
          <p:nvSpPr>
            <p:cNvPr id="34" name="Shape 323"/>
            <p:cNvSpPr/>
            <p:nvPr/>
          </p:nvSpPr>
          <p:spPr>
            <a:xfrm>
              <a:off x="3378600" y="1888450"/>
              <a:ext cx="2386800" cy="2386800"/>
            </a:xfrm>
            <a:prstGeom prst="diamond">
              <a:avLst/>
            </a:prstGeom>
            <a:solidFill>
              <a:srgbClr val="C7D3E6"/>
            </a:solidFill>
            <a:ln w="38100" cap="flat" cmpd="sng">
              <a:solidFill>
                <a:srgbClr val="92A8C8"/>
              </a:solidFill>
              <a:prstDash val="solid"/>
              <a:miter/>
              <a:headEnd type="none" w="med" len="med"/>
              <a:tailEnd type="none" w="med" len="med"/>
            </a:ln>
          </p:spPr>
          <p:txBody>
            <a:bodyPr lIns="91425" tIns="91425" rIns="91425" bIns="91425" anchor="ctr" anchorCtr="0">
              <a:noAutofit/>
            </a:bodyPr>
            <a:lstStyle/>
            <a:p>
              <a:pPr algn="ctr"/>
              <a:r>
                <a:rPr lang="en-US" sz="1800" b="1" dirty="0">
                  <a:solidFill>
                    <a:schemeClr val="accent1">
                      <a:lumMod val="50000"/>
                    </a:schemeClr>
                  </a:solidFill>
                  <a:latin typeface="Roboto Condensed" charset="0"/>
                  <a:ea typeface="Roboto Condensed" charset="0"/>
                </a:rPr>
                <a:t>Altered software code</a:t>
              </a:r>
            </a:p>
          </p:txBody>
        </p:sp>
        <p:sp>
          <p:nvSpPr>
            <p:cNvPr id="35" name="Shape 324"/>
            <p:cNvSpPr/>
            <p:nvPr/>
          </p:nvSpPr>
          <p:spPr>
            <a:xfrm>
              <a:off x="1601400" y="1888450"/>
              <a:ext cx="2386800" cy="2386800"/>
            </a:xfrm>
            <a:prstGeom prst="diamond">
              <a:avLst/>
            </a:prstGeom>
            <a:noFill/>
            <a:ln w="76200" cap="flat" cmpd="sng">
              <a:solidFill>
                <a:srgbClr val="FF9800"/>
              </a:solidFill>
              <a:prstDash val="solid"/>
              <a:miter/>
              <a:headEnd type="none" w="med" len="med"/>
              <a:tailEnd type="none" w="med" len="med"/>
            </a:ln>
          </p:spPr>
          <p:txBody>
            <a:bodyPr lIns="91425" tIns="91425" rIns="91425" bIns="91425" anchor="ctr" anchorCtr="0">
              <a:noAutofit/>
            </a:bodyPr>
            <a:lstStyle/>
            <a:p>
              <a:pPr lvl="0" algn="ctr">
                <a:spcBef>
                  <a:spcPts val="0"/>
                </a:spcBef>
                <a:buNone/>
              </a:pPr>
              <a:r>
                <a:rPr lang="en-IN" sz="1800" b="1" dirty="0">
                  <a:solidFill>
                    <a:schemeClr val="accent1">
                      <a:lumMod val="50000"/>
                    </a:schemeClr>
                  </a:solidFill>
                  <a:latin typeface="Roboto Condensed"/>
                  <a:ea typeface="Roboto Condensed"/>
                  <a:cs typeface="Roboto Condensed"/>
                  <a:sym typeface="Roboto Condensed"/>
                </a:rPr>
                <a:t>Hacked</a:t>
              </a:r>
              <a:r>
                <a:rPr lang="en" sz="1800" b="1" dirty="0">
                  <a:solidFill>
                    <a:schemeClr val="accent1">
                      <a:lumMod val="50000"/>
                    </a:schemeClr>
                  </a:solidFill>
                  <a:latin typeface="Roboto Condensed"/>
                  <a:ea typeface="Roboto Condensed"/>
                  <a:cs typeface="Roboto Condensed"/>
                  <a:sym typeface="Roboto Condensed"/>
                </a:rPr>
                <a:t> EVM</a:t>
              </a:r>
            </a:p>
          </p:txBody>
        </p:sp>
        <p:sp>
          <p:nvSpPr>
            <p:cNvPr id="36" name="Shape 325"/>
            <p:cNvSpPr/>
            <p:nvPr/>
          </p:nvSpPr>
          <p:spPr>
            <a:xfrm>
              <a:off x="5306816" y="1786446"/>
              <a:ext cx="2688838" cy="2386800"/>
            </a:xfrm>
            <a:prstGeom prst="diamond">
              <a:avLst/>
            </a:prstGeom>
            <a:noFill/>
            <a:ln w="76200" cap="flat" cmpd="sng">
              <a:solidFill>
                <a:srgbClr val="FF9800"/>
              </a:solidFill>
              <a:prstDash val="solid"/>
              <a:miter/>
              <a:headEnd type="none" w="med" len="med"/>
              <a:tailEnd type="none" w="med" len="med"/>
            </a:ln>
          </p:spPr>
          <p:txBody>
            <a:bodyPr lIns="91425" tIns="91425" rIns="91425" bIns="91425" anchor="ctr" anchorCtr="0">
              <a:noAutofit/>
            </a:bodyPr>
            <a:lstStyle/>
            <a:p>
              <a:pPr algn="ctr"/>
              <a:endParaRPr lang="en-US" sz="1800" b="1" dirty="0">
                <a:solidFill>
                  <a:schemeClr val="accent1">
                    <a:lumMod val="50000"/>
                  </a:schemeClr>
                </a:solidFill>
                <a:latin typeface="Roboto Condensed" charset="0"/>
                <a:ea typeface="Roboto Condensed" charset="0"/>
              </a:endParaRPr>
            </a:p>
          </p:txBody>
        </p:sp>
      </p:grpSp>
      <p:sp>
        <p:nvSpPr>
          <p:cNvPr id="5" name="TextBox 4"/>
          <p:cNvSpPr txBox="1"/>
          <p:nvPr/>
        </p:nvSpPr>
        <p:spPr>
          <a:xfrm>
            <a:off x="6876255" y="3280429"/>
            <a:ext cx="1512169" cy="1200329"/>
          </a:xfrm>
          <a:prstGeom prst="rect">
            <a:avLst/>
          </a:prstGeom>
          <a:noFill/>
        </p:spPr>
        <p:txBody>
          <a:bodyPr wrap="square" rtlCol="0">
            <a:spAutoFit/>
          </a:bodyPr>
          <a:lstStyle/>
          <a:p>
            <a:pPr algn="ctr"/>
            <a:r>
              <a:rPr lang="en-US" sz="1800" b="1" dirty="0">
                <a:solidFill>
                  <a:schemeClr val="accent1">
                    <a:lumMod val="50000"/>
                  </a:schemeClr>
                </a:solidFill>
                <a:latin typeface="Roboto Condensed" charset="0"/>
                <a:ea typeface="Roboto Condensed" charset="0"/>
              </a:rPr>
              <a:t>Vote Stuffing after Poll Closure</a:t>
            </a:r>
          </a:p>
        </p:txBody>
      </p:sp>
      <p:grpSp>
        <p:nvGrpSpPr>
          <p:cNvPr id="37" name="Group 24"/>
          <p:cNvGrpSpPr/>
          <p:nvPr/>
        </p:nvGrpSpPr>
        <p:grpSpPr>
          <a:xfrm>
            <a:off x="2771800" y="2876312"/>
            <a:ext cx="6192688" cy="2071702"/>
            <a:chOff x="1851284" y="1888450"/>
            <a:chExt cx="5691316" cy="2386800"/>
          </a:xfrm>
        </p:grpSpPr>
        <p:sp>
          <p:nvSpPr>
            <p:cNvPr id="38" name="Shape 323"/>
            <p:cNvSpPr/>
            <p:nvPr/>
          </p:nvSpPr>
          <p:spPr>
            <a:xfrm>
              <a:off x="3378600" y="1888450"/>
              <a:ext cx="2386800" cy="2386800"/>
            </a:xfrm>
            <a:prstGeom prst="diamond">
              <a:avLst/>
            </a:prstGeom>
            <a:solidFill>
              <a:srgbClr val="C7D3E6"/>
            </a:solidFill>
            <a:ln w="38100" cap="flat" cmpd="sng">
              <a:solidFill>
                <a:srgbClr val="92A8C8"/>
              </a:solidFill>
              <a:prstDash val="solid"/>
              <a:miter/>
              <a:headEnd type="none" w="med" len="med"/>
              <a:tailEnd type="none" w="med" len="med"/>
            </a:ln>
          </p:spPr>
          <p:txBody>
            <a:bodyPr lIns="91425" tIns="91425" rIns="91425" bIns="91425" anchor="ctr" anchorCtr="0">
              <a:noAutofit/>
            </a:bodyPr>
            <a:lstStyle/>
            <a:p>
              <a:pPr algn="ctr"/>
              <a:endParaRPr lang="en-US" sz="1800" b="1" dirty="0">
                <a:latin typeface="Roboto Condensed" charset="0"/>
                <a:ea typeface="Roboto Condensed" charset="0"/>
              </a:endParaRPr>
            </a:p>
          </p:txBody>
        </p:sp>
        <p:sp>
          <p:nvSpPr>
            <p:cNvPr id="39" name="Shape 324"/>
            <p:cNvSpPr/>
            <p:nvPr/>
          </p:nvSpPr>
          <p:spPr>
            <a:xfrm>
              <a:off x="1851284" y="1888450"/>
              <a:ext cx="2136916" cy="2386800"/>
            </a:xfrm>
            <a:prstGeom prst="diamond">
              <a:avLst/>
            </a:prstGeom>
            <a:noFill/>
            <a:ln w="76200" cap="flat" cmpd="sng">
              <a:solidFill>
                <a:srgbClr val="FF9800"/>
              </a:solidFill>
              <a:prstDash val="solid"/>
              <a:miter/>
              <a:headEnd type="none" w="med" len="med"/>
              <a:tailEnd type="none" w="med" len="med"/>
            </a:ln>
          </p:spPr>
          <p:txBody>
            <a:bodyPr lIns="91425" tIns="91425" rIns="91425" bIns="91425" anchor="ctr" anchorCtr="0">
              <a:noAutofit/>
            </a:bodyPr>
            <a:lstStyle/>
            <a:p>
              <a:pPr defTabSz="893763"/>
              <a:endParaRPr lang="en-US" sz="1800" b="1" dirty="0">
                <a:solidFill>
                  <a:schemeClr val="accent1">
                    <a:lumMod val="50000"/>
                  </a:schemeClr>
                </a:solidFill>
                <a:latin typeface="Roboto Condensed" charset="0"/>
                <a:ea typeface="Roboto Condensed" charset="0"/>
              </a:endParaRPr>
            </a:p>
          </p:txBody>
        </p:sp>
        <p:sp>
          <p:nvSpPr>
            <p:cNvPr id="40" name="Shape 325"/>
            <p:cNvSpPr/>
            <p:nvPr/>
          </p:nvSpPr>
          <p:spPr>
            <a:xfrm>
              <a:off x="5155800" y="1888450"/>
              <a:ext cx="2386800" cy="2386800"/>
            </a:xfrm>
            <a:prstGeom prst="diamond">
              <a:avLst/>
            </a:prstGeom>
            <a:noFill/>
            <a:ln w="76200" cap="flat" cmpd="sng">
              <a:solidFill>
                <a:srgbClr val="FF9800"/>
              </a:solidFill>
              <a:prstDash val="solid"/>
              <a:miter/>
              <a:headEnd type="none" w="med" len="med"/>
              <a:tailEnd type="none" w="med" len="med"/>
            </a:ln>
          </p:spPr>
          <p:txBody>
            <a:bodyPr lIns="91425" tIns="91425" rIns="91425" bIns="91425" anchor="ctr" anchorCtr="0">
              <a:noAutofit/>
            </a:bodyPr>
            <a:lstStyle/>
            <a:p>
              <a:pPr algn="ctr"/>
              <a:endParaRPr lang="en-US" sz="1600" b="1" dirty="0">
                <a:latin typeface="Roboto Condensed" charset="0"/>
                <a:ea typeface="Roboto Condensed" charset="0"/>
              </a:endParaRPr>
            </a:p>
          </p:txBody>
        </p:sp>
      </p:grpSp>
      <p:sp>
        <p:nvSpPr>
          <p:cNvPr id="31" name="TextBox 30"/>
          <p:cNvSpPr txBox="1"/>
          <p:nvPr/>
        </p:nvSpPr>
        <p:spPr>
          <a:xfrm>
            <a:off x="4788024" y="3171621"/>
            <a:ext cx="1981926" cy="1200329"/>
          </a:xfrm>
          <a:prstGeom prst="rect">
            <a:avLst/>
          </a:prstGeom>
          <a:noFill/>
        </p:spPr>
        <p:txBody>
          <a:bodyPr wrap="square" rtlCol="0">
            <a:spAutoFit/>
          </a:bodyPr>
          <a:lstStyle/>
          <a:p>
            <a:pPr algn="ctr"/>
            <a:r>
              <a:rPr lang="en-US" sz="1800" b="1" dirty="0">
                <a:solidFill>
                  <a:schemeClr val="accent1">
                    <a:lumMod val="50000"/>
                  </a:schemeClr>
                </a:solidFill>
                <a:latin typeface="Roboto Condensed" charset="0"/>
                <a:ea typeface="Roboto Condensed" charset="0"/>
              </a:rPr>
              <a:t>Replaced Microcontroller or Memory chips</a:t>
            </a:r>
          </a:p>
        </p:txBody>
      </p:sp>
      <p:sp>
        <p:nvSpPr>
          <p:cNvPr id="41" name="TextBox 40"/>
          <p:cNvSpPr txBox="1"/>
          <p:nvPr/>
        </p:nvSpPr>
        <p:spPr>
          <a:xfrm>
            <a:off x="3179759" y="3653611"/>
            <a:ext cx="1981926" cy="646331"/>
          </a:xfrm>
          <a:prstGeom prst="rect">
            <a:avLst/>
          </a:prstGeom>
          <a:noFill/>
        </p:spPr>
        <p:txBody>
          <a:bodyPr wrap="square" rtlCol="0">
            <a:spAutoFit/>
          </a:bodyPr>
          <a:lstStyle/>
          <a:p>
            <a:pPr defTabSz="893763"/>
            <a:r>
              <a:rPr lang="en-US" sz="1800" b="1" dirty="0">
                <a:solidFill>
                  <a:schemeClr val="accent1">
                    <a:lumMod val="50000"/>
                  </a:schemeClr>
                </a:solidFill>
                <a:latin typeface="Roboto Condensed" charset="0"/>
                <a:ea typeface="Roboto Condensed" charset="0"/>
              </a:rPr>
              <a:t>Memory Manipulation</a:t>
            </a:r>
          </a:p>
        </p:txBody>
      </p:sp>
      <p:sp>
        <p:nvSpPr>
          <p:cNvPr id="42" name="TextBox 41"/>
          <p:cNvSpPr txBox="1"/>
          <p:nvPr/>
        </p:nvSpPr>
        <p:spPr>
          <a:xfrm>
            <a:off x="3995936" y="1849792"/>
            <a:ext cx="1981926" cy="923330"/>
          </a:xfrm>
          <a:prstGeom prst="rect">
            <a:avLst/>
          </a:prstGeom>
          <a:noFill/>
        </p:spPr>
        <p:txBody>
          <a:bodyPr wrap="square" rtlCol="0">
            <a:spAutoFit/>
          </a:bodyPr>
          <a:lstStyle/>
          <a:p>
            <a:pPr algn="ctr"/>
            <a:r>
              <a:rPr lang="en-US" sz="1800" b="1" dirty="0">
                <a:solidFill>
                  <a:schemeClr val="accent1">
                    <a:lumMod val="50000"/>
                  </a:schemeClr>
                </a:solidFill>
                <a:latin typeface="Roboto Condensed" charset="0"/>
                <a:ea typeface="Roboto Condensed" charset="0"/>
              </a:rPr>
              <a:t>Remotely Altered Control Unit Display </a:t>
            </a:r>
          </a:p>
        </p:txBody>
      </p:sp>
    </p:spTree>
    <p:extLst>
      <p:ext uri="{BB962C8B-B14F-4D97-AF65-F5344CB8AC3E}">
        <p14:creationId xmlns:p14="http://schemas.microsoft.com/office/powerpoint/2010/main" val="30877629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50</a:t>
            </a:fld>
            <a:endParaRPr lang="en"/>
          </a:p>
        </p:txBody>
      </p:sp>
      <p:graphicFrame>
        <p:nvGraphicFramePr>
          <p:cNvPr id="3" name="Table 2"/>
          <p:cNvGraphicFramePr>
            <a:graphicFrameLocks noGrp="1"/>
          </p:cNvGraphicFramePr>
          <p:nvPr>
            <p:extLst>
              <p:ext uri="{D42A27DB-BD31-4B8C-83A1-F6EECF244321}">
                <p14:modId xmlns:p14="http://schemas.microsoft.com/office/powerpoint/2010/main" val="289861215"/>
              </p:ext>
            </p:extLst>
          </p:nvPr>
        </p:nvGraphicFramePr>
        <p:xfrm>
          <a:off x="107504" y="110059"/>
          <a:ext cx="8856984" cy="4981971"/>
        </p:xfrm>
        <a:graphic>
          <a:graphicData uri="http://schemas.openxmlformats.org/drawingml/2006/table">
            <a:tbl>
              <a:tblPr firstRow="1" firstCol="1" bandRow="1">
                <a:tableStyleId>{5C22544A-7EE6-4342-B048-85BDC9FD1C3A}</a:tableStyleId>
              </a:tblPr>
              <a:tblGrid>
                <a:gridCol w="581476">
                  <a:extLst>
                    <a:ext uri="{9D8B030D-6E8A-4147-A177-3AD203B41FA5}">
                      <a16:colId xmlns:a16="http://schemas.microsoft.com/office/drawing/2014/main" val="20000"/>
                    </a:ext>
                  </a:extLst>
                </a:gridCol>
                <a:gridCol w="2336030">
                  <a:extLst>
                    <a:ext uri="{9D8B030D-6E8A-4147-A177-3AD203B41FA5}">
                      <a16:colId xmlns:a16="http://schemas.microsoft.com/office/drawing/2014/main" val="20001"/>
                    </a:ext>
                  </a:extLst>
                </a:gridCol>
                <a:gridCol w="5939478">
                  <a:extLst>
                    <a:ext uri="{9D8B030D-6E8A-4147-A177-3AD203B41FA5}">
                      <a16:colId xmlns:a16="http://schemas.microsoft.com/office/drawing/2014/main" val="20002"/>
                    </a:ext>
                  </a:extLst>
                </a:gridCol>
              </a:tblGrid>
              <a:tr h="664263">
                <a:tc>
                  <a:txBody>
                    <a:bodyPr/>
                    <a:lstStyle/>
                    <a:p>
                      <a:pPr marL="0" marR="0" algn="ctr">
                        <a:lnSpc>
                          <a:spcPct val="115000"/>
                        </a:lnSpc>
                        <a:spcBef>
                          <a:spcPts val="0"/>
                        </a:spcBef>
                        <a:spcAft>
                          <a:spcPts val="0"/>
                        </a:spcAft>
                      </a:pPr>
                      <a:r>
                        <a:rPr lang="en-US" sz="1400" dirty="0">
                          <a:effectLst/>
                          <a:latin typeface="Cambria" panose="02040503050406030204" pitchFamily="18" charset="0"/>
                        </a:rPr>
                        <a:t>Sl. No.</a:t>
                      </a:r>
                      <a:endParaRPr lang="en-US" sz="1400" dirty="0">
                        <a:effectLst/>
                        <a:latin typeface="Cambria" panose="02040503050406030204" pitchFamily="18" charset="0"/>
                        <a:ea typeface="Calibri"/>
                        <a:cs typeface="Mangal"/>
                      </a:endParaRPr>
                    </a:p>
                  </a:txBody>
                  <a:tcPr marL="48527" marR="48527" marT="0" marB="0"/>
                </a:tc>
                <a:tc>
                  <a:txBody>
                    <a:bodyPr/>
                    <a:lstStyle/>
                    <a:p>
                      <a:pPr marL="0" marR="0" algn="ctr">
                        <a:lnSpc>
                          <a:spcPct val="115000"/>
                        </a:lnSpc>
                        <a:spcBef>
                          <a:spcPts val="0"/>
                        </a:spcBef>
                        <a:spcAft>
                          <a:spcPts val="0"/>
                        </a:spcAft>
                      </a:pPr>
                      <a:r>
                        <a:rPr lang="en-US" sz="1400">
                          <a:effectLst/>
                          <a:latin typeface="Cambria" panose="02040503050406030204" pitchFamily="18" charset="0"/>
                        </a:rPr>
                        <a:t>Aspersions/ Allegations</a:t>
                      </a:r>
                      <a:endParaRPr lang="en-US" sz="1400">
                        <a:effectLst/>
                        <a:latin typeface="Cambria" panose="02040503050406030204" pitchFamily="18" charset="0"/>
                        <a:ea typeface="Calibri"/>
                        <a:cs typeface="Mangal"/>
                      </a:endParaRPr>
                    </a:p>
                  </a:txBody>
                  <a:tcPr marL="48527" marR="48527" marT="0" marB="0"/>
                </a:tc>
                <a:tc>
                  <a:txBody>
                    <a:bodyPr/>
                    <a:lstStyle/>
                    <a:p>
                      <a:pPr marL="0" marR="0" algn="ctr">
                        <a:lnSpc>
                          <a:spcPct val="115000"/>
                        </a:lnSpc>
                        <a:spcBef>
                          <a:spcPts val="0"/>
                        </a:spcBef>
                        <a:spcAft>
                          <a:spcPts val="0"/>
                        </a:spcAft>
                      </a:pPr>
                      <a:r>
                        <a:rPr lang="en-US" sz="1400">
                          <a:effectLst/>
                          <a:latin typeface="Cambria" panose="02040503050406030204" pitchFamily="18" charset="0"/>
                        </a:rPr>
                        <a:t>Fact Check/ Reality</a:t>
                      </a:r>
                      <a:endParaRPr lang="en-US" sz="1400">
                        <a:effectLst/>
                        <a:latin typeface="Cambria" panose="02040503050406030204" pitchFamily="18" charset="0"/>
                        <a:ea typeface="Calibri"/>
                        <a:cs typeface="Mangal"/>
                      </a:endParaRPr>
                    </a:p>
                  </a:txBody>
                  <a:tcPr marL="48527" marR="48527" marT="0" marB="0"/>
                </a:tc>
                <a:extLst>
                  <a:ext uri="{0D108BD9-81ED-4DB2-BD59-A6C34878D82A}">
                    <a16:rowId xmlns:a16="http://schemas.microsoft.com/office/drawing/2014/main" val="10000"/>
                  </a:ext>
                </a:extLst>
              </a:tr>
              <a:tr h="996394">
                <a:tc>
                  <a:txBody>
                    <a:bodyPr/>
                    <a:lstStyle/>
                    <a:p>
                      <a:pPr marL="342900" marR="0" lvl="0" indent="-342900" algn="just">
                        <a:lnSpc>
                          <a:spcPct val="115000"/>
                        </a:lnSpc>
                        <a:spcBef>
                          <a:spcPts val="0"/>
                        </a:spcBef>
                        <a:spcAft>
                          <a:spcPts val="0"/>
                        </a:spcAft>
                        <a:buFont typeface="+mj-lt"/>
                        <a:buAutoNum type="arabicPeriod"/>
                      </a:pPr>
                      <a:r>
                        <a:rPr lang="en-US" sz="1400" dirty="0">
                          <a:effectLst/>
                          <a:latin typeface="Cambria" panose="02040503050406030204" pitchFamily="18" charset="0"/>
                        </a:rPr>
                        <a:t> </a:t>
                      </a:r>
                      <a:endParaRPr lang="en-US" sz="1400" dirty="0">
                        <a:effectLst/>
                        <a:latin typeface="Cambria" panose="02040503050406030204" pitchFamily="18" charset="0"/>
                        <a:ea typeface="Calibri"/>
                        <a:cs typeface="Mangal"/>
                      </a:endParaRPr>
                    </a:p>
                  </a:txBody>
                  <a:tcPr marL="48527" marR="48527" marT="0" marB="0"/>
                </a:tc>
                <a:tc>
                  <a:txBody>
                    <a:bodyPr/>
                    <a:lstStyle/>
                    <a:p>
                      <a:pPr marL="0" marR="0" algn="just">
                        <a:lnSpc>
                          <a:spcPct val="115000"/>
                        </a:lnSpc>
                        <a:spcBef>
                          <a:spcPts val="0"/>
                        </a:spcBef>
                        <a:spcAft>
                          <a:spcPts val="0"/>
                        </a:spcAft>
                      </a:pPr>
                      <a:r>
                        <a:rPr lang="en-US" sz="1400" dirty="0">
                          <a:effectLst/>
                          <a:latin typeface="Cambria" panose="02040503050406030204" pitchFamily="18" charset="0"/>
                        </a:rPr>
                        <a:t>Unauthorized Access to EVMs</a:t>
                      </a:r>
                      <a:endParaRPr lang="en-US" sz="1400" dirty="0">
                        <a:effectLst/>
                        <a:latin typeface="Cambria" panose="02040503050406030204" pitchFamily="18" charset="0"/>
                        <a:ea typeface="Calibri"/>
                        <a:cs typeface="Mangal"/>
                      </a:endParaRPr>
                    </a:p>
                  </a:txBody>
                  <a:tcPr marL="48527" marR="48527" marT="0" marB="0"/>
                </a:tc>
                <a:tc>
                  <a:txBody>
                    <a:bodyPr/>
                    <a:lstStyle/>
                    <a:p>
                      <a:pPr marL="0" marR="0" algn="just">
                        <a:lnSpc>
                          <a:spcPct val="115000"/>
                        </a:lnSpc>
                        <a:spcBef>
                          <a:spcPts val="0"/>
                        </a:spcBef>
                        <a:spcAft>
                          <a:spcPts val="0"/>
                        </a:spcAft>
                      </a:pPr>
                      <a:r>
                        <a:rPr lang="en-US" sz="1400" dirty="0">
                          <a:effectLst/>
                          <a:latin typeface="Cambria" panose="02040503050406030204" pitchFamily="18" charset="0"/>
                        </a:rPr>
                        <a:t>ECI-EVMs inaccessible. Kept in warehouses/ strong rooms under high physical security. Each machine has a unique number. Stolen EVMs cannot re-enter</a:t>
                      </a:r>
                      <a:r>
                        <a:rPr lang="en-US" sz="1400" baseline="0" dirty="0">
                          <a:effectLst/>
                          <a:latin typeface="Cambria" panose="02040503050406030204" pitchFamily="18" charset="0"/>
                        </a:rPr>
                        <a:t>. </a:t>
                      </a:r>
                      <a:endParaRPr lang="en-US" sz="1400" dirty="0">
                        <a:effectLst/>
                        <a:latin typeface="Cambria" panose="02040503050406030204" pitchFamily="18" charset="0"/>
                        <a:ea typeface="Calibri"/>
                        <a:cs typeface="Mangal"/>
                      </a:endParaRPr>
                    </a:p>
                  </a:txBody>
                  <a:tcPr marL="48527" marR="48527" marT="0" marB="0"/>
                </a:tc>
                <a:extLst>
                  <a:ext uri="{0D108BD9-81ED-4DB2-BD59-A6C34878D82A}">
                    <a16:rowId xmlns:a16="http://schemas.microsoft.com/office/drawing/2014/main" val="10001"/>
                  </a:ext>
                </a:extLst>
              </a:tr>
              <a:tr h="996394">
                <a:tc>
                  <a:txBody>
                    <a:bodyPr/>
                    <a:lstStyle/>
                    <a:p>
                      <a:pPr marL="0" marR="0" lvl="0" indent="0" algn="just">
                        <a:lnSpc>
                          <a:spcPct val="115000"/>
                        </a:lnSpc>
                        <a:spcBef>
                          <a:spcPts val="0"/>
                        </a:spcBef>
                        <a:spcAft>
                          <a:spcPts val="0"/>
                        </a:spcAft>
                        <a:buFont typeface="+mj-lt"/>
                        <a:buNone/>
                      </a:pPr>
                      <a:r>
                        <a:rPr lang="en-US" sz="1400" dirty="0">
                          <a:effectLst/>
                          <a:latin typeface="Cambria" panose="02040503050406030204" pitchFamily="18" charset="0"/>
                        </a:rPr>
                        <a:t>2. </a:t>
                      </a:r>
                      <a:endParaRPr lang="en-US" sz="1400" dirty="0">
                        <a:effectLst/>
                        <a:latin typeface="Cambria" panose="02040503050406030204" pitchFamily="18" charset="0"/>
                        <a:ea typeface="Calibri"/>
                        <a:cs typeface="Mangal"/>
                      </a:endParaRPr>
                    </a:p>
                  </a:txBody>
                  <a:tcPr marL="48527" marR="48527" marT="0" marB="0"/>
                </a:tc>
                <a:tc>
                  <a:txBody>
                    <a:bodyPr/>
                    <a:lstStyle/>
                    <a:p>
                      <a:pPr marL="0" marR="0" algn="just">
                        <a:lnSpc>
                          <a:spcPct val="115000"/>
                        </a:lnSpc>
                        <a:spcBef>
                          <a:spcPts val="0"/>
                        </a:spcBef>
                        <a:spcAft>
                          <a:spcPts val="0"/>
                        </a:spcAft>
                      </a:pPr>
                      <a:r>
                        <a:rPr lang="en-US" sz="1400" dirty="0">
                          <a:effectLst/>
                          <a:latin typeface="Cambria" panose="02040503050406030204" pitchFamily="18" charset="0"/>
                        </a:rPr>
                        <a:t>Pressing multiple buttons leads to multiple votes</a:t>
                      </a:r>
                      <a:endParaRPr lang="en-US" sz="1400" dirty="0">
                        <a:effectLst/>
                        <a:latin typeface="Cambria" panose="02040503050406030204" pitchFamily="18" charset="0"/>
                        <a:ea typeface="Calibri"/>
                        <a:cs typeface="Mangal"/>
                      </a:endParaRPr>
                    </a:p>
                  </a:txBody>
                  <a:tcPr marL="48527" marR="48527" marT="0" marB="0"/>
                </a:tc>
                <a:tc>
                  <a:txBody>
                    <a:bodyPr/>
                    <a:lstStyle/>
                    <a:p>
                      <a:pPr marL="0" marR="0" algn="just">
                        <a:lnSpc>
                          <a:spcPct val="115000"/>
                        </a:lnSpc>
                        <a:spcBef>
                          <a:spcPts val="0"/>
                        </a:spcBef>
                        <a:spcAft>
                          <a:spcPts val="0"/>
                        </a:spcAft>
                      </a:pPr>
                      <a:r>
                        <a:rPr lang="en-US" sz="1400" dirty="0">
                          <a:effectLst/>
                          <a:latin typeface="Cambria" panose="02040503050406030204" pitchFamily="18" charset="0"/>
                        </a:rPr>
                        <a:t>The button pressed at first, followed by a long beep sound, is counted as one vote. Next vote can be cast only after the Presiding Officer presses the ballot button in the Control Unit. No chances of casting multiple votes. </a:t>
                      </a:r>
                      <a:endParaRPr lang="en-US" sz="1400" dirty="0">
                        <a:effectLst/>
                        <a:latin typeface="Cambria" panose="02040503050406030204" pitchFamily="18" charset="0"/>
                        <a:ea typeface="Calibri"/>
                        <a:cs typeface="Mangal"/>
                      </a:endParaRPr>
                    </a:p>
                  </a:txBody>
                  <a:tcPr marL="48527" marR="48527" marT="0" marB="0"/>
                </a:tc>
                <a:extLst>
                  <a:ext uri="{0D108BD9-81ED-4DB2-BD59-A6C34878D82A}">
                    <a16:rowId xmlns:a16="http://schemas.microsoft.com/office/drawing/2014/main" val="10002"/>
                  </a:ext>
                </a:extLst>
              </a:tr>
              <a:tr h="664263">
                <a:tc>
                  <a:txBody>
                    <a:bodyPr/>
                    <a:lstStyle/>
                    <a:p>
                      <a:pPr marL="0" marR="0" lvl="0" indent="0" algn="just">
                        <a:lnSpc>
                          <a:spcPct val="115000"/>
                        </a:lnSpc>
                        <a:spcBef>
                          <a:spcPts val="0"/>
                        </a:spcBef>
                        <a:spcAft>
                          <a:spcPts val="0"/>
                        </a:spcAft>
                        <a:buFont typeface="+mj-lt"/>
                        <a:buNone/>
                      </a:pPr>
                      <a:r>
                        <a:rPr lang="en-US" sz="1400" dirty="0">
                          <a:effectLst/>
                          <a:latin typeface="Cambria" panose="02040503050406030204" pitchFamily="18" charset="0"/>
                        </a:rPr>
                        <a:t>3. </a:t>
                      </a:r>
                      <a:endParaRPr lang="en-US" sz="1400" dirty="0">
                        <a:effectLst/>
                        <a:latin typeface="Cambria" panose="02040503050406030204" pitchFamily="18" charset="0"/>
                        <a:ea typeface="Calibri"/>
                        <a:cs typeface="Mangal"/>
                      </a:endParaRPr>
                    </a:p>
                  </a:txBody>
                  <a:tcPr marL="48527" marR="48527" marT="0" marB="0"/>
                </a:tc>
                <a:tc>
                  <a:txBody>
                    <a:bodyPr/>
                    <a:lstStyle/>
                    <a:p>
                      <a:pPr marL="0" marR="0" algn="just">
                        <a:lnSpc>
                          <a:spcPct val="115000"/>
                        </a:lnSpc>
                        <a:spcBef>
                          <a:spcPts val="0"/>
                        </a:spcBef>
                        <a:spcAft>
                          <a:spcPts val="0"/>
                        </a:spcAft>
                      </a:pPr>
                      <a:r>
                        <a:rPr lang="en-US" sz="1400" dirty="0">
                          <a:effectLst/>
                          <a:latin typeface="Cambria" panose="02040503050406030204" pitchFamily="18" charset="0"/>
                        </a:rPr>
                        <a:t>Tampering the Hardware</a:t>
                      </a:r>
                      <a:endParaRPr lang="en-US" sz="1400" dirty="0">
                        <a:effectLst/>
                        <a:latin typeface="Cambria" panose="02040503050406030204" pitchFamily="18" charset="0"/>
                        <a:ea typeface="Calibri"/>
                        <a:cs typeface="Mangal"/>
                      </a:endParaRPr>
                    </a:p>
                  </a:txBody>
                  <a:tcPr marL="48527" marR="48527" marT="0" marB="0"/>
                </a:tc>
                <a:tc>
                  <a:txBody>
                    <a:bodyPr/>
                    <a:lstStyle/>
                    <a:p>
                      <a:pPr marL="0" marR="0" algn="just">
                        <a:lnSpc>
                          <a:spcPct val="115000"/>
                        </a:lnSpc>
                        <a:spcBef>
                          <a:spcPts val="0"/>
                        </a:spcBef>
                        <a:spcAft>
                          <a:spcPts val="0"/>
                        </a:spcAft>
                      </a:pPr>
                      <a:r>
                        <a:rPr lang="en-US" sz="1400" dirty="0">
                          <a:effectLst/>
                          <a:latin typeface="Cambria" panose="02040503050406030204" pitchFamily="18" charset="0"/>
                        </a:rPr>
                        <a:t>First Level Check of each and every EVM is done by engineers of ECIL &amp; BEL in presence of political parties’ representatives before elections. </a:t>
                      </a:r>
                      <a:endParaRPr lang="en-US" sz="1400" dirty="0">
                        <a:effectLst/>
                        <a:latin typeface="Cambria" panose="02040503050406030204" pitchFamily="18" charset="0"/>
                        <a:ea typeface="Calibri"/>
                        <a:cs typeface="Mangal"/>
                      </a:endParaRPr>
                    </a:p>
                  </a:txBody>
                  <a:tcPr marL="48527" marR="48527" marT="0" marB="0"/>
                </a:tc>
                <a:extLst>
                  <a:ext uri="{0D108BD9-81ED-4DB2-BD59-A6C34878D82A}">
                    <a16:rowId xmlns:a16="http://schemas.microsoft.com/office/drawing/2014/main" val="10003"/>
                  </a:ext>
                </a:extLst>
              </a:tr>
              <a:tr h="664263">
                <a:tc>
                  <a:txBody>
                    <a:bodyPr/>
                    <a:lstStyle/>
                    <a:p>
                      <a:pPr marL="0" marR="0" lvl="0" indent="0" algn="just">
                        <a:lnSpc>
                          <a:spcPct val="115000"/>
                        </a:lnSpc>
                        <a:spcBef>
                          <a:spcPts val="0"/>
                        </a:spcBef>
                        <a:spcAft>
                          <a:spcPts val="0"/>
                        </a:spcAft>
                        <a:buFont typeface="+mj-lt"/>
                        <a:buNone/>
                      </a:pPr>
                      <a:r>
                        <a:rPr lang="en-US" sz="1400" dirty="0">
                          <a:effectLst/>
                          <a:latin typeface="Cambria" panose="02040503050406030204" pitchFamily="18" charset="0"/>
                        </a:rPr>
                        <a:t>4. </a:t>
                      </a:r>
                      <a:endParaRPr lang="en-US" sz="1400" dirty="0">
                        <a:effectLst/>
                        <a:latin typeface="Cambria" panose="02040503050406030204" pitchFamily="18" charset="0"/>
                        <a:ea typeface="Calibri"/>
                        <a:cs typeface="Mangal"/>
                      </a:endParaRPr>
                    </a:p>
                  </a:txBody>
                  <a:tcPr marL="48527" marR="48527" marT="0" marB="0"/>
                </a:tc>
                <a:tc>
                  <a:txBody>
                    <a:bodyPr/>
                    <a:lstStyle/>
                    <a:p>
                      <a:pPr marL="0" marR="0" algn="just">
                        <a:lnSpc>
                          <a:spcPct val="115000"/>
                        </a:lnSpc>
                        <a:spcBef>
                          <a:spcPts val="0"/>
                        </a:spcBef>
                        <a:spcAft>
                          <a:spcPts val="0"/>
                        </a:spcAft>
                      </a:pPr>
                      <a:r>
                        <a:rPr lang="en-US" sz="1400" dirty="0">
                          <a:effectLst/>
                          <a:latin typeface="Cambria" panose="02040503050406030204" pitchFamily="18" charset="0"/>
                        </a:rPr>
                        <a:t>The Software Chip</a:t>
                      </a:r>
                      <a:endParaRPr lang="en-US" sz="1400" dirty="0">
                        <a:effectLst/>
                        <a:latin typeface="Cambria" panose="02040503050406030204" pitchFamily="18" charset="0"/>
                        <a:ea typeface="Calibri"/>
                        <a:cs typeface="Mangal"/>
                      </a:endParaRPr>
                    </a:p>
                  </a:txBody>
                  <a:tcPr marL="48527" marR="48527" marT="0" marB="0"/>
                </a:tc>
                <a:tc>
                  <a:txBody>
                    <a:bodyPr/>
                    <a:lstStyle/>
                    <a:p>
                      <a:pPr marL="0" marR="0" algn="just">
                        <a:lnSpc>
                          <a:spcPct val="115000"/>
                        </a:lnSpc>
                        <a:spcBef>
                          <a:spcPts val="0"/>
                        </a:spcBef>
                        <a:spcAft>
                          <a:spcPts val="0"/>
                        </a:spcAft>
                      </a:pPr>
                      <a:r>
                        <a:rPr lang="en-US" sz="1400" dirty="0">
                          <a:effectLst/>
                          <a:latin typeface="Cambria" panose="02040503050406030204" pitchFamily="18" charset="0"/>
                        </a:rPr>
                        <a:t>One Time Programmable Chip. No extra port or chances of any network connectivity in ECI-EVMs. </a:t>
                      </a:r>
                      <a:endParaRPr lang="en-US" sz="1400" dirty="0">
                        <a:effectLst/>
                        <a:latin typeface="Cambria" panose="02040503050406030204" pitchFamily="18" charset="0"/>
                        <a:ea typeface="Calibri"/>
                        <a:cs typeface="Mangal"/>
                      </a:endParaRPr>
                    </a:p>
                  </a:txBody>
                  <a:tcPr marL="48527" marR="48527" marT="0" marB="0"/>
                </a:tc>
                <a:extLst>
                  <a:ext uri="{0D108BD9-81ED-4DB2-BD59-A6C34878D82A}">
                    <a16:rowId xmlns:a16="http://schemas.microsoft.com/office/drawing/2014/main" val="10004"/>
                  </a:ext>
                </a:extLst>
              </a:tr>
              <a:tr h="996394">
                <a:tc>
                  <a:txBody>
                    <a:bodyPr/>
                    <a:lstStyle/>
                    <a:p>
                      <a:pPr marL="0" marR="0" lvl="0" indent="0" algn="just">
                        <a:lnSpc>
                          <a:spcPct val="115000"/>
                        </a:lnSpc>
                        <a:spcBef>
                          <a:spcPts val="0"/>
                        </a:spcBef>
                        <a:spcAft>
                          <a:spcPts val="0"/>
                        </a:spcAft>
                        <a:buFont typeface="+mj-lt"/>
                        <a:buNone/>
                      </a:pPr>
                      <a:r>
                        <a:rPr lang="en-US" sz="1400" dirty="0">
                          <a:effectLst/>
                          <a:latin typeface="Cambria" panose="02040503050406030204" pitchFamily="18" charset="0"/>
                        </a:rPr>
                        <a:t>5. </a:t>
                      </a:r>
                      <a:endParaRPr lang="en-US" sz="1400" dirty="0">
                        <a:effectLst/>
                        <a:latin typeface="Cambria" panose="02040503050406030204" pitchFamily="18" charset="0"/>
                        <a:ea typeface="Calibri"/>
                        <a:cs typeface="Mangal"/>
                      </a:endParaRPr>
                    </a:p>
                  </a:txBody>
                  <a:tcPr marL="48527" marR="48527" marT="0" marB="0"/>
                </a:tc>
                <a:tc>
                  <a:txBody>
                    <a:bodyPr/>
                    <a:lstStyle/>
                    <a:p>
                      <a:pPr marL="0" marR="0" algn="just">
                        <a:lnSpc>
                          <a:spcPct val="115000"/>
                        </a:lnSpc>
                        <a:spcBef>
                          <a:spcPts val="0"/>
                        </a:spcBef>
                        <a:spcAft>
                          <a:spcPts val="0"/>
                        </a:spcAft>
                      </a:pPr>
                      <a:r>
                        <a:rPr lang="en-US" sz="1400" dirty="0">
                          <a:effectLst/>
                          <a:latin typeface="Cambria" panose="02040503050406030204" pitchFamily="18" charset="0"/>
                        </a:rPr>
                        <a:t>Dishonest Polls, after Honest Mock Polls</a:t>
                      </a:r>
                      <a:endParaRPr lang="en-US" sz="1400" dirty="0">
                        <a:effectLst/>
                        <a:latin typeface="Cambria" panose="02040503050406030204" pitchFamily="18" charset="0"/>
                        <a:ea typeface="Calibri"/>
                        <a:cs typeface="Mangal"/>
                      </a:endParaRPr>
                    </a:p>
                  </a:txBody>
                  <a:tcPr marL="48527" marR="48527" marT="0" marB="0"/>
                </a:tc>
                <a:tc>
                  <a:txBody>
                    <a:bodyPr/>
                    <a:lstStyle/>
                    <a:p>
                      <a:pPr marL="0" marR="0" algn="just">
                        <a:lnSpc>
                          <a:spcPct val="115000"/>
                        </a:lnSpc>
                        <a:spcBef>
                          <a:spcPts val="0"/>
                        </a:spcBef>
                        <a:spcAft>
                          <a:spcPts val="0"/>
                        </a:spcAft>
                      </a:pPr>
                      <a:r>
                        <a:rPr lang="en-US" sz="1400" dirty="0">
                          <a:effectLst/>
                          <a:latin typeface="Cambria" panose="02040503050406030204" pitchFamily="18" charset="0"/>
                        </a:rPr>
                        <a:t>At least 1000 votes are cast by political parties’ representatives in 5% of randomly chosen EVMs from warehouses. Mock polls are also done in presence of stakeholders. </a:t>
                      </a:r>
                      <a:endParaRPr lang="en-US" sz="1400" dirty="0">
                        <a:effectLst/>
                        <a:latin typeface="Cambria" panose="02040503050406030204" pitchFamily="18" charset="0"/>
                        <a:ea typeface="Calibri"/>
                        <a:cs typeface="Mangal"/>
                      </a:endParaRPr>
                    </a:p>
                  </a:txBody>
                  <a:tcPr marL="48527" marR="48527"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8744580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51</a:t>
            </a:fld>
            <a:endParaRPr lang="en"/>
          </a:p>
        </p:txBody>
      </p:sp>
      <p:graphicFrame>
        <p:nvGraphicFramePr>
          <p:cNvPr id="3" name="Table 2"/>
          <p:cNvGraphicFramePr>
            <a:graphicFrameLocks noGrp="1"/>
          </p:cNvGraphicFramePr>
          <p:nvPr>
            <p:extLst>
              <p:ext uri="{D42A27DB-BD31-4B8C-83A1-F6EECF244321}">
                <p14:modId xmlns:p14="http://schemas.microsoft.com/office/powerpoint/2010/main" val="3006832238"/>
              </p:ext>
            </p:extLst>
          </p:nvPr>
        </p:nvGraphicFramePr>
        <p:xfrm>
          <a:off x="179512" y="1139550"/>
          <a:ext cx="8640959" cy="2944368"/>
        </p:xfrm>
        <a:graphic>
          <a:graphicData uri="http://schemas.openxmlformats.org/drawingml/2006/table">
            <a:tbl>
              <a:tblPr firstRow="1" firstCol="1" bandRow="1">
                <a:tableStyleId>{5C22544A-7EE6-4342-B048-85BDC9FD1C3A}</a:tableStyleId>
              </a:tblPr>
              <a:tblGrid>
                <a:gridCol w="567294">
                  <a:extLst>
                    <a:ext uri="{9D8B030D-6E8A-4147-A177-3AD203B41FA5}">
                      <a16:colId xmlns:a16="http://schemas.microsoft.com/office/drawing/2014/main" val="20000"/>
                    </a:ext>
                  </a:extLst>
                </a:gridCol>
                <a:gridCol w="2279053">
                  <a:extLst>
                    <a:ext uri="{9D8B030D-6E8A-4147-A177-3AD203B41FA5}">
                      <a16:colId xmlns:a16="http://schemas.microsoft.com/office/drawing/2014/main" val="20001"/>
                    </a:ext>
                  </a:extLst>
                </a:gridCol>
                <a:gridCol w="5794612">
                  <a:extLst>
                    <a:ext uri="{9D8B030D-6E8A-4147-A177-3AD203B41FA5}">
                      <a16:colId xmlns:a16="http://schemas.microsoft.com/office/drawing/2014/main" val="20002"/>
                    </a:ext>
                  </a:extLst>
                </a:gridCol>
              </a:tblGrid>
              <a:tr h="323476">
                <a:tc>
                  <a:txBody>
                    <a:bodyPr/>
                    <a:lstStyle/>
                    <a:p>
                      <a:pPr marL="0" marR="0" algn="ctr">
                        <a:lnSpc>
                          <a:spcPct val="115000"/>
                        </a:lnSpc>
                        <a:spcBef>
                          <a:spcPts val="0"/>
                        </a:spcBef>
                        <a:spcAft>
                          <a:spcPts val="0"/>
                        </a:spcAft>
                      </a:pPr>
                      <a:r>
                        <a:rPr lang="en-US" sz="1400" dirty="0">
                          <a:effectLst/>
                          <a:latin typeface="Cambria" panose="02040503050406030204" pitchFamily="18" charset="0"/>
                        </a:rPr>
                        <a:t>Sl. No.</a:t>
                      </a:r>
                      <a:endParaRPr lang="en-US" sz="1400" dirty="0">
                        <a:effectLst/>
                        <a:latin typeface="Cambria" panose="02040503050406030204" pitchFamily="18" charset="0"/>
                        <a:ea typeface="Calibri"/>
                        <a:cs typeface="Mangal"/>
                      </a:endParaRPr>
                    </a:p>
                  </a:txBody>
                  <a:tcPr marL="48527" marR="48527" marT="0" marB="0"/>
                </a:tc>
                <a:tc>
                  <a:txBody>
                    <a:bodyPr/>
                    <a:lstStyle/>
                    <a:p>
                      <a:pPr marL="0" marR="0" algn="ctr">
                        <a:lnSpc>
                          <a:spcPct val="115000"/>
                        </a:lnSpc>
                        <a:spcBef>
                          <a:spcPts val="0"/>
                        </a:spcBef>
                        <a:spcAft>
                          <a:spcPts val="0"/>
                        </a:spcAft>
                      </a:pPr>
                      <a:r>
                        <a:rPr lang="en-US" sz="1400">
                          <a:effectLst/>
                          <a:latin typeface="Cambria" panose="02040503050406030204" pitchFamily="18" charset="0"/>
                        </a:rPr>
                        <a:t>Aspersions/ Allegations</a:t>
                      </a:r>
                      <a:endParaRPr lang="en-US" sz="1400">
                        <a:effectLst/>
                        <a:latin typeface="Cambria" panose="02040503050406030204" pitchFamily="18" charset="0"/>
                        <a:ea typeface="Calibri"/>
                        <a:cs typeface="Mangal"/>
                      </a:endParaRPr>
                    </a:p>
                  </a:txBody>
                  <a:tcPr marL="48527" marR="48527" marT="0" marB="0"/>
                </a:tc>
                <a:tc>
                  <a:txBody>
                    <a:bodyPr/>
                    <a:lstStyle/>
                    <a:p>
                      <a:pPr marL="0" marR="0" algn="ctr">
                        <a:lnSpc>
                          <a:spcPct val="115000"/>
                        </a:lnSpc>
                        <a:spcBef>
                          <a:spcPts val="0"/>
                        </a:spcBef>
                        <a:spcAft>
                          <a:spcPts val="0"/>
                        </a:spcAft>
                      </a:pPr>
                      <a:r>
                        <a:rPr lang="en-US" sz="1400">
                          <a:effectLst/>
                          <a:latin typeface="Cambria" panose="02040503050406030204" pitchFamily="18" charset="0"/>
                        </a:rPr>
                        <a:t>Fact Check/ Reality</a:t>
                      </a:r>
                      <a:endParaRPr lang="en-US" sz="1400">
                        <a:effectLst/>
                        <a:latin typeface="Cambria" panose="02040503050406030204" pitchFamily="18" charset="0"/>
                        <a:ea typeface="Calibri"/>
                        <a:cs typeface="Mangal"/>
                      </a:endParaRPr>
                    </a:p>
                  </a:txBody>
                  <a:tcPr marL="48527" marR="48527" marT="0" marB="0"/>
                </a:tc>
                <a:extLst>
                  <a:ext uri="{0D108BD9-81ED-4DB2-BD59-A6C34878D82A}">
                    <a16:rowId xmlns:a16="http://schemas.microsoft.com/office/drawing/2014/main" val="10000"/>
                  </a:ext>
                </a:extLst>
              </a:tr>
              <a:tr h="391349">
                <a:tc>
                  <a:txBody>
                    <a:bodyPr/>
                    <a:lstStyle/>
                    <a:p>
                      <a:pPr marL="0" marR="0" lvl="0" indent="0" algn="just">
                        <a:lnSpc>
                          <a:spcPct val="115000"/>
                        </a:lnSpc>
                        <a:spcBef>
                          <a:spcPts val="0"/>
                        </a:spcBef>
                        <a:spcAft>
                          <a:spcPts val="0"/>
                        </a:spcAft>
                        <a:buFont typeface="+mj-lt"/>
                        <a:buNone/>
                      </a:pPr>
                      <a:r>
                        <a:rPr lang="en-US" sz="1400" dirty="0">
                          <a:effectLst/>
                          <a:latin typeface="Cambria" panose="02040503050406030204" pitchFamily="18" charset="0"/>
                        </a:rPr>
                        <a:t>6. </a:t>
                      </a:r>
                      <a:endParaRPr lang="en-US" sz="1400" dirty="0">
                        <a:effectLst/>
                        <a:latin typeface="Cambria" panose="02040503050406030204" pitchFamily="18" charset="0"/>
                        <a:ea typeface="Calibri"/>
                        <a:cs typeface="Mangal"/>
                      </a:endParaRPr>
                    </a:p>
                  </a:txBody>
                  <a:tcPr marL="48527" marR="48527" marT="0" marB="0"/>
                </a:tc>
                <a:tc>
                  <a:txBody>
                    <a:bodyPr/>
                    <a:lstStyle/>
                    <a:p>
                      <a:pPr marL="0" marR="0" algn="just">
                        <a:lnSpc>
                          <a:spcPct val="115000"/>
                        </a:lnSpc>
                        <a:spcBef>
                          <a:spcPts val="0"/>
                        </a:spcBef>
                        <a:spcAft>
                          <a:spcPts val="0"/>
                        </a:spcAft>
                      </a:pPr>
                      <a:r>
                        <a:rPr lang="en-US" sz="1400" dirty="0">
                          <a:effectLst/>
                          <a:latin typeface="Cambria" panose="02040503050406030204" pitchFamily="18" charset="0"/>
                        </a:rPr>
                        <a:t>Low Tech Seals</a:t>
                      </a:r>
                      <a:endParaRPr lang="en-US" sz="1400" dirty="0">
                        <a:effectLst/>
                        <a:latin typeface="Cambria" panose="02040503050406030204" pitchFamily="18" charset="0"/>
                        <a:ea typeface="Calibri"/>
                        <a:cs typeface="Mangal"/>
                      </a:endParaRPr>
                    </a:p>
                  </a:txBody>
                  <a:tcPr marL="48527" marR="48527" marT="0" marB="0"/>
                </a:tc>
                <a:tc>
                  <a:txBody>
                    <a:bodyPr/>
                    <a:lstStyle/>
                    <a:p>
                      <a:pPr marL="0" marR="0" algn="just">
                        <a:lnSpc>
                          <a:spcPct val="115000"/>
                        </a:lnSpc>
                        <a:spcBef>
                          <a:spcPts val="0"/>
                        </a:spcBef>
                        <a:spcAft>
                          <a:spcPts val="0"/>
                        </a:spcAft>
                      </a:pPr>
                      <a:r>
                        <a:rPr lang="en-US" sz="1400" dirty="0">
                          <a:effectLst/>
                          <a:latin typeface="Cambria" panose="02040503050406030204" pitchFamily="18" charset="0"/>
                        </a:rPr>
                        <a:t>Security seals from Nasik</a:t>
                      </a:r>
                      <a:r>
                        <a:rPr lang="en-US" sz="1400" baseline="0" dirty="0">
                          <a:effectLst/>
                          <a:latin typeface="Cambria" panose="02040503050406030204" pitchFamily="18" charset="0"/>
                        </a:rPr>
                        <a:t> Printing Press </a:t>
                      </a:r>
                      <a:r>
                        <a:rPr lang="en-US" sz="1400" dirty="0">
                          <a:effectLst/>
                          <a:latin typeface="Cambria" panose="02040503050406030204" pitchFamily="18" charset="0"/>
                        </a:rPr>
                        <a:t>are used. Sealing of EVMs and strong rooms/ warehouses are done in presence of political parties’ representatives.</a:t>
                      </a:r>
                      <a:endParaRPr lang="en-US" sz="1400" dirty="0">
                        <a:effectLst/>
                        <a:latin typeface="Cambria" panose="02040503050406030204" pitchFamily="18" charset="0"/>
                        <a:ea typeface="Calibri"/>
                        <a:cs typeface="Mangal"/>
                      </a:endParaRPr>
                    </a:p>
                  </a:txBody>
                  <a:tcPr marL="48527" marR="48527" marT="0" marB="0"/>
                </a:tc>
                <a:extLst>
                  <a:ext uri="{0D108BD9-81ED-4DB2-BD59-A6C34878D82A}">
                    <a16:rowId xmlns:a16="http://schemas.microsoft.com/office/drawing/2014/main" val="10006"/>
                  </a:ext>
                </a:extLst>
              </a:tr>
              <a:tr h="1004475">
                <a:tc>
                  <a:txBody>
                    <a:bodyPr/>
                    <a:lstStyle/>
                    <a:p>
                      <a:pPr marL="0" marR="0" lvl="0" indent="0" algn="just">
                        <a:lnSpc>
                          <a:spcPct val="115000"/>
                        </a:lnSpc>
                        <a:spcBef>
                          <a:spcPts val="0"/>
                        </a:spcBef>
                        <a:spcAft>
                          <a:spcPts val="0"/>
                        </a:spcAft>
                        <a:buFont typeface="+mj-lt"/>
                        <a:buNone/>
                      </a:pPr>
                      <a:r>
                        <a:rPr lang="en-US" sz="1400" dirty="0">
                          <a:effectLst/>
                          <a:latin typeface="Cambria" panose="02040503050406030204" pitchFamily="18" charset="0"/>
                        </a:rPr>
                        <a:t>7. </a:t>
                      </a:r>
                      <a:endParaRPr lang="en-US" sz="1400" dirty="0">
                        <a:effectLst/>
                        <a:latin typeface="Cambria" panose="02040503050406030204" pitchFamily="18" charset="0"/>
                        <a:ea typeface="Calibri"/>
                        <a:cs typeface="Mangal"/>
                      </a:endParaRPr>
                    </a:p>
                  </a:txBody>
                  <a:tcPr marL="48527" marR="48527" marT="0" marB="0"/>
                </a:tc>
                <a:tc>
                  <a:txBody>
                    <a:bodyPr/>
                    <a:lstStyle/>
                    <a:p>
                      <a:pPr marL="0" marR="0" algn="just">
                        <a:lnSpc>
                          <a:spcPct val="115000"/>
                        </a:lnSpc>
                        <a:spcBef>
                          <a:spcPts val="0"/>
                        </a:spcBef>
                        <a:spcAft>
                          <a:spcPts val="0"/>
                        </a:spcAft>
                      </a:pPr>
                      <a:r>
                        <a:rPr lang="en-US" sz="1400" dirty="0" err="1">
                          <a:effectLst/>
                          <a:latin typeface="Cambria" panose="02040503050406030204" pitchFamily="18" charset="0"/>
                        </a:rPr>
                        <a:t>Bhind</a:t>
                      </a:r>
                      <a:r>
                        <a:rPr lang="en-US" sz="1400" dirty="0">
                          <a:effectLst/>
                          <a:latin typeface="Cambria" panose="02040503050406030204" pitchFamily="18" charset="0"/>
                        </a:rPr>
                        <a:t>, Madhya Pradesh, 2017:</a:t>
                      </a:r>
                    </a:p>
                    <a:p>
                      <a:pPr marL="0" marR="0" algn="just">
                        <a:lnSpc>
                          <a:spcPct val="115000"/>
                        </a:lnSpc>
                        <a:spcBef>
                          <a:spcPts val="0"/>
                        </a:spcBef>
                        <a:spcAft>
                          <a:spcPts val="0"/>
                        </a:spcAft>
                      </a:pPr>
                      <a:r>
                        <a:rPr lang="en-US" sz="1400" dirty="0">
                          <a:effectLst/>
                          <a:latin typeface="Cambria" panose="02040503050406030204" pitchFamily="18" charset="0"/>
                        </a:rPr>
                        <a:t>All buttons allegedly voted BJP</a:t>
                      </a:r>
                    </a:p>
                    <a:p>
                      <a:pPr marL="0" marR="0" algn="just">
                        <a:lnSpc>
                          <a:spcPct val="115000"/>
                        </a:lnSpc>
                        <a:spcBef>
                          <a:spcPts val="0"/>
                        </a:spcBef>
                        <a:spcAft>
                          <a:spcPts val="0"/>
                        </a:spcAft>
                      </a:pPr>
                      <a:r>
                        <a:rPr lang="en-US" sz="1400" dirty="0">
                          <a:effectLst/>
                          <a:latin typeface="Cambria" panose="02040503050406030204" pitchFamily="18" charset="0"/>
                        </a:rPr>
                        <a:t> </a:t>
                      </a:r>
                      <a:endParaRPr lang="en-US" sz="1400" dirty="0">
                        <a:effectLst/>
                        <a:latin typeface="Cambria" panose="02040503050406030204" pitchFamily="18" charset="0"/>
                        <a:ea typeface="Calibri"/>
                        <a:cs typeface="Mangal"/>
                      </a:endParaRPr>
                    </a:p>
                  </a:txBody>
                  <a:tcPr marL="48527" marR="48527"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US" sz="1400" dirty="0">
                          <a:effectLst/>
                          <a:latin typeface="Cambria" panose="02040503050406030204" pitchFamily="18" charset="0"/>
                        </a:rPr>
                        <a:t>Only during the demo on 31</a:t>
                      </a:r>
                      <a:r>
                        <a:rPr lang="en-US" sz="1400" baseline="30000" dirty="0">
                          <a:effectLst/>
                          <a:latin typeface="Cambria" panose="02040503050406030204" pitchFamily="18" charset="0"/>
                        </a:rPr>
                        <a:t>st</a:t>
                      </a:r>
                      <a:r>
                        <a:rPr lang="en-US" sz="1400" dirty="0">
                          <a:effectLst/>
                          <a:latin typeface="Cambria" panose="02040503050406030204" pitchFamily="18" charset="0"/>
                        </a:rPr>
                        <a:t> March,</a:t>
                      </a:r>
                      <a:r>
                        <a:rPr lang="en-US" sz="1400" baseline="0" dirty="0">
                          <a:effectLst/>
                          <a:latin typeface="Cambria" panose="02040503050406030204" pitchFamily="18" charset="0"/>
                        </a:rPr>
                        <a:t> 4 votes were cast and all 4 correctly went to respective candidates and printed respective slips. However, t</a:t>
                      </a:r>
                      <a:r>
                        <a:rPr lang="en-US" sz="1400" dirty="0">
                          <a:effectLst/>
                          <a:latin typeface="Cambria" panose="02040503050406030204" pitchFamily="18" charset="0"/>
                        </a:rPr>
                        <a:t>he VVPAT was used in UP elections 2017 and the memory was not rebooted before being used</a:t>
                      </a:r>
                      <a:r>
                        <a:rPr lang="en-US" sz="1400" baseline="0" dirty="0">
                          <a:effectLst/>
                          <a:latin typeface="Cambria" panose="02040503050406030204" pitchFamily="18" charset="0"/>
                        </a:rPr>
                        <a:t> </a:t>
                      </a:r>
                      <a:r>
                        <a:rPr lang="en-US" sz="1400" dirty="0">
                          <a:effectLst/>
                          <a:latin typeface="Cambria" panose="02040503050406030204" pitchFamily="18" charset="0"/>
                        </a:rPr>
                        <a:t>for the demonstration. </a:t>
                      </a:r>
                      <a:endParaRPr lang="en-US" sz="1400" dirty="0">
                        <a:effectLst/>
                        <a:latin typeface="Cambria" panose="02040503050406030204" pitchFamily="18" charset="0"/>
                        <a:ea typeface="Calibri"/>
                        <a:cs typeface="Mangal"/>
                      </a:endParaRPr>
                    </a:p>
                  </a:txBody>
                  <a:tcPr marL="48527" marR="48527" marT="0" marB="0"/>
                </a:tc>
                <a:extLst>
                  <a:ext uri="{0D108BD9-81ED-4DB2-BD59-A6C34878D82A}">
                    <a16:rowId xmlns:a16="http://schemas.microsoft.com/office/drawing/2014/main" val="10007"/>
                  </a:ext>
                </a:extLst>
              </a:tr>
              <a:tr h="391349">
                <a:tc>
                  <a:txBody>
                    <a:bodyPr/>
                    <a:lstStyle/>
                    <a:p>
                      <a:pPr marL="0" marR="0" lvl="0" indent="0" algn="just">
                        <a:lnSpc>
                          <a:spcPct val="115000"/>
                        </a:lnSpc>
                        <a:spcBef>
                          <a:spcPts val="0"/>
                        </a:spcBef>
                        <a:spcAft>
                          <a:spcPts val="0"/>
                        </a:spcAft>
                        <a:buFont typeface="+mj-lt"/>
                        <a:buNone/>
                      </a:pPr>
                      <a:r>
                        <a:rPr lang="en-US" sz="1400" dirty="0">
                          <a:effectLst/>
                          <a:latin typeface="Cambria" panose="02040503050406030204" pitchFamily="18" charset="0"/>
                        </a:rPr>
                        <a:t>8.  </a:t>
                      </a:r>
                      <a:endParaRPr lang="en-US" sz="1400" dirty="0">
                        <a:effectLst/>
                        <a:latin typeface="Cambria" panose="02040503050406030204" pitchFamily="18" charset="0"/>
                        <a:ea typeface="Calibri"/>
                        <a:cs typeface="Mangal"/>
                      </a:endParaRPr>
                    </a:p>
                  </a:txBody>
                  <a:tcPr marL="48527" marR="48527" marT="0" marB="0"/>
                </a:tc>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n-US" sz="1400" dirty="0">
                          <a:effectLst/>
                          <a:latin typeface="Cambria" panose="02040503050406030204" pitchFamily="18" charset="0"/>
                        </a:rPr>
                        <a:t>The </a:t>
                      </a:r>
                      <a:r>
                        <a:rPr lang="en-US" sz="1400" dirty="0" err="1">
                          <a:effectLst/>
                          <a:latin typeface="Cambria" panose="02040503050406030204" pitchFamily="18" charset="0"/>
                        </a:rPr>
                        <a:t>Dholpur</a:t>
                      </a:r>
                      <a:r>
                        <a:rPr lang="en-US" sz="1400" dirty="0">
                          <a:effectLst/>
                          <a:latin typeface="Cambria" panose="02040503050406030204" pitchFamily="18" charset="0"/>
                        </a:rPr>
                        <a:t> Incident: All buttons allegedly voted BJP</a:t>
                      </a:r>
                      <a:endParaRPr lang="en-US" sz="1400" dirty="0">
                        <a:effectLst/>
                        <a:latin typeface="Cambria" panose="02040503050406030204" pitchFamily="18" charset="0"/>
                        <a:ea typeface="Calibri"/>
                        <a:cs typeface="Mangal"/>
                      </a:endParaRPr>
                    </a:p>
                  </a:txBody>
                  <a:tcPr marL="48527" marR="48527" marT="0" marB="0"/>
                </a:tc>
                <a:tc>
                  <a:txBody>
                    <a:bodyPr/>
                    <a:lstStyle/>
                    <a:p>
                      <a:pPr marL="0" marR="0" algn="just">
                        <a:lnSpc>
                          <a:spcPct val="115000"/>
                        </a:lnSpc>
                        <a:spcBef>
                          <a:spcPts val="0"/>
                        </a:spcBef>
                        <a:spcAft>
                          <a:spcPts val="0"/>
                        </a:spcAft>
                      </a:pPr>
                      <a:r>
                        <a:rPr lang="en-US" sz="1400" baseline="0" dirty="0">
                          <a:effectLst/>
                          <a:latin typeface="Cambria" panose="02040503050406030204" pitchFamily="18" charset="0"/>
                        </a:rPr>
                        <a:t>Two EVMs were found defective, but none gave any wrong results. </a:t>
                      </a:r>
                      <a:endParaRPr lang="en-US" sz="1400" dirty="0">
                        <a:effectLst/>
                        <a:latin typeface="Cambria" panose="02040503050406030204" pitchFamily="18" charset="0"/>
                        <a:ea typeface="Calibri"/>
                        <a:cs typeface="Mangal"/>
                      </a:endParaRPr>
                    </a:p>
                  </a:txBody>
                  <a:tcPr marL="48527" marR="48527" marT="0" marB="0"/>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99009254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BHIND  FINDINGS</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52</a:t>
            </a:fld>
            <a:endParaRPr lang="en"/>
          </a:p>
        </p:txBody>
      </p:sp>
      <p:sp>
        <p:nvSpPr>
          <p:cNvPr id="4" name="TextBox 3"/>
          <p:cNvSpPr txBox="1"/>
          <p:nvPr/>
        </p:nvSpPr>
        <p:spPr>
          <a:xfrm>
            <a:off x="179512" y="1347614"/>
            <a:ext cx="8280920" cy="923330"/>
          </a:xfrm>
          <a:prstGeom prst="rect">
            <a:avLst/>
          </a:prstGeom>
          <a:noFill/>
        </p:spPr>
        <p:txBody>
          <a:bodyPr wrap="square" rtlCol="0">
            <a:spAutoFit/>
          </a:bodyPr>
          <a:lstStyle/>
          <a:p>
            <a:r>
              <a:rPr lang="en-IN" sz="1800" dirty="0">
                <a:latin typeface="Roboto Condensed" charset="0"/>
                <a:ea typeface="Roboto Condensed" charset="0"/>
              </a:rPr>
              <a:t>Commission’s enquiry found 4 buttons of BU pressed in the following order and VVPAT printed corresponding slips</a:t>
            </a:r>
          </a:p>
          <a:p>
            <a:endParaRPr lang="en-IN" sz="1800" dirty="0">
              <a:latin typeface="Roboto Condensed" charset="0"/>
              <a:ea typeface="Roboto Condensed"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937877565"/>
              </p:ext>
            </p:extLst>
          </p:nvPr>
        </p:nvGraphicFramePr>
        <p:xfrm>
          <a:off x="899592" y="2067694"/>
          <a:ext cx="6096000" cy="1854200"/>
        </p:xfrm>
        <a:graphic>
          <a:graphicData uri="http://schemas.openxmlformats.org/drawingml/2006/table">
            <a:tbl>
              <a:tblPr firstRow="1" bandRow="1">
                <a:tableStyleId>{AC4736EF-B247-40E9-99D8-7BE3D6193753}</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r>
                        <a:rPr lang="en-IN" dirty="0"/>
                        <a:t>Button no</a:t>
                      </a:r>
                    </a:p>
                  </a:txBody>
                  <a:tcPr>
                    <a:solidFill>
                      <a:schemeClr val="accent1">
                        <a:lumMod val="40000"/>
                        <a:lumOff val="60000"/>
                      </a:schemeClr>
                    </a:solidFill>
                  </a:tcPr>
                </a:tc>
                <a:tc>
                  <a:txBody>
                    <a:bodyPr/>
                    <a:lstStyle/>
                    <a:p>
                      <a:r>
                        <a:rPr lang="en-IN" dirty="0"/>
                        <a:t>Symbol</a:t>
                      </a:r>
                    </a:p>
                  </a:txBody>
                  <a:tcPr>
                    <a:solidFill>
                      <a:schemeClr val="accent1">
                        <a:lumMod val="40000"/>
                        <a:lumOff val="60000"/>
                      </a:schemeClr>
                    </a:solidFill>
                  </a:tcPr>
                </a:tc>
                <a:tc>
                  <a:txBody>
                    <a:bodyPr/>
                    <a:lstStyle/>
                    <a:p>
                      <a:r>
                        <a:rPr lang="en-IN" dirty="0"/>
                        <a:t>Name of Candidate</a:t>
                      </a:r>
                    </a:p>
                  </a:txBody>
                  <a:tcPr>
                    <a:solidFill>
                      <a:schemeClr val="accent1">
                        <a:lumMod val="40000"/>
                        <a:lumOff val="60000"/>
                      </a:schemeClr>
                    </a:solidFill>
                  </a:tcPr>
                </a:tc>
                <a:extLst>
                  <a:ext uri="{0D108BD9-81ED-4DB2-BD59-A6C34878D82A}">
                    <a16:rowId xmlns:a16="http://schemas.microsoft.com/office/drawing/2014/main" val="10000"/>
                  </a:ext>
                </a:extLst>
              </a:tr>
              <a:tr h="370840">
                <a:tc>
                  <a:txBody>
                    <a:bodyPr/>
                    <a:lstStyle/>
                    <a:p>
                      <a:r>
                        <a:rPr lang="en-IN" dirty="0"/>
                        <a:t>03</a:t>
                      </a:r>
                    </a:p>
                  </a:txBody>
                  <a:tcPr/>
                </a:tc>
                <a:tc>
                  <a:txBody>
                    <a:bodyPr/>
                    <a:lstStyle/>
                    <a:p>
                      <a:r>
                        <a:rPr lang="en-IN" dirty="0" err="1"/>
                        <a:t>Handpump</a:t>
                      </a:r>
                      <a:endParaRPr lang="en-IN" dirty="0"/>
                    </a:p>
                  </a:txBody>
                  <a:tcPr/>
                </a:tc>
                <a:tc>
                  <a:txBody>
                    <a:bodyPr/>
                    <a:lstStyle/>
                    <a:p>
                      <a:r>
                        <a:rPr lang="en-IN" dirty="0" err="1"/>
                        <a:t>Raju</a:t>
                      </a:r>
                      <a:r>
                        <a:rPr lang="en-IN" baseline="0" dirty="0"/>
                        <a:t> Pal</a:t>
                      </a:r>
                      <a:endParaRPr lang="en-IN" dirty="0"/>
                    </a:p>
                  </a:txBody>
                  <a:tcPr/>
                </a:tc>
                <a:extLst>
                  <a:ext uri="{0D108BD9-81ED-4DB2-BD59-A6C34878D82A}">
                    <a16:rowId xmlns:a16="http://schemas.microsoft.com/office/drawing/2014/main" val="10001"/>
                  </a:ext>
                </a:extLst>
              </a:tr>
              <a:tr h="370840">
                <a:tc>
                  <a:txBody>
                    <a:bodyPr/>
                    <a:lstStyle/>
                    <a:p>
                      <a:r>
                        <a:rPr lang="en-IN" dirty="0"/>
                        <a:t>04</a:t>
                      </a:r>
                    </a:p>
                  </a:txBody>
                  <a:tcPr/>
                </a:tc>
                <a:tc>
                  <a:txBody>
                    <a:bodyPr/>
                    <a:lstStyle/>
                    <a:p>
                      <a:r>
                        <a:rPr lang="en-IN" dirty="0"/>
                        <a:t>Lotus</a:t>
                      </a:r>
                    </a:p>
                  </a:txBody>
                  <a:tcPr/>
                </a:tc>
                <a:tc>
                  <a:txBody>
                    <a:bodyPr/>
                    <a:lstStyle/>
                    <a:p>
                      <a:r>
                        <a:rPr lang="en-IN" dirty="0" err="1"/>
                        <a:t>SatyaDev</a:t>
                      </a:r>
                      <a:r>
                        <a:rPr lang="en-IN" dirty="0"/>
                        <a:t> </a:t>
                      </a:r>
                      <a:r>
                        <a:rPr lang="en-IN" dirty="0" err="1"/>
                        <a:t>Oanchori</a:t>
                      </a:r>
                      <a:endParaRPr lang="en-IN" dirty="0"/>
                    </a:p>
                  </a:txBody>
                  <a:tcPr/>
                </a:tc>
                <a:extLst>
                  <a:ext uri="{0D108BD9-81ED-4DB2-BD59-A6C34878D82A}">
                    <a16:rowId xmlns:a16="http://schemas.microsoft.com/office/drawing/2014/main" val="10002"/>
                  </a:ext>
                </a:extLst>
              </a:tr>
              <a:tr h="370840">
                <a:tc>
                  <a:txBody>
                    <a:bodyPr/>
                    <a:lstStyle/>
                    <a:p>
                      <a:r>
                        <a:rPr lang="en-IN" dirty="0"/>
                        <a:t>03</a:t>
                      </a:r>
                    </a:p>
                  </a:txBody>
                  <a:tcPr/>
                </a:tc>
                <a:tc>
                  <a:txBody>
                    <a:bodyPr/>
                    <a:lstStyle/>
                    <a:p>
                      <a:r>
                        <a:rPr lang="en-IN" dirty="0" err="1"/>
                        <a:t>Handpump</a:t>
                      </a:r>
                      <a:endParaRPr lang="en-IN" dirty="0"/>
                    </a:p>
                  </a:txBody>
                  <a:tcPr/>
                </a:tc>
                <a:tc>
                  <a:txBody>
                    <a:bodyPr/>
                    <a:lstStyle/>
                    <a:p>
                      <a:r>
                        <a:rPr lang="en-IN" dirty="0" err="1"/>
                        <a:t>Raju</a:t>
                      </a:r>
                      <a:r>
                        <a:rPr lang="en-IN" dirty="0"/>
                        <a:t> Pal</a:t>
                      </a:r>
                    </a:p>
                  </a:txBody>
                  <a:tcPr/>
                </a:tc>
                <a:extLst>
                  <a:ext uri="{0D108BD9-81ED-4DB2-BD59-A6C34878D82A}">
                    <a16:rowId xmlns:a16="http://schemas.microsoft.com/office/drawing/2014/main" val="10003"/>
                  </a:ext>
                </a:extLst>
              </a:tr>
              <a:tr h="370840">
                <a:tc>
                  <a:txBody>
                    <a:bodyPr/>
                    <a:lstStyle/>
                    <a:p>
                      <a:r>
                        <a:rPr lang="en-IN" dirty="0"/>
                        <a:t>01</a:t>
                      </a:r>
                    </a:p>
                  </a:txBody>
                  <a:tcPr/>
                </a:tc>
                <a:tc>
                  <a:txBody>
                    <a:bodyPr/>
                    <a:lstStyle/>
                    <a:p>
                      <a:r>
                        <a:rPr lang="en-IN" dirty="0"/>
                        <a:t>Hand</a:t>
                      </a:r>
                    </a:p>
                  </a:txBody>
                  <a:tcPr/>
                </a:tc>
                <a:tc>
                  <a:txBody>
                    <a:bodyPr/>
                    <a:lstStyle/>
                    <a:p>
                      <a:r>
                        <a:rPr lang="en-IN" dirty="0" err="1"/>
                        <a:t>Ambuj</a:t>
                      </a:r>
                      <a:r>
                        <a:rPr lang="en-IN" dirty="0"/>
                        <a:t> </a:t>
                      </a:r>
                      <a:r>
                        <a:rPr lang="en-IN" dirty="0" err="1"/>
                        <a:t>Shukla</a:t>
                      </a:r>
                      <a:endParaRPr lang="en-IN" dirty="0"/>
                    </a:p>
                  </a:txBody>
                  <a:tcPr/>
                </a:tc>
                <a:extLst>
                  <a:ext uri="{0D108BD9-81ED-4DB2-BD59-A6C34878D82A}">
                    <a16:rowId xmlns:a16="http://schemas.microsoft.com/office/drawing/2014/main" val="10004"/>
                  </a:ext>
                </a:extLst>
              </a:tr>
            </a:tbl>
          </a:graphicData>
        </a:graphic>
      </p:graphicFrame>
      <p:sp>
        <p:nvSpPr>
          <p:cNvPr id="6" name="TextBox 5"/>
          <p:cNvSpPr txBox="1"/>
          <p:nvPr/>
        </p:nvSpPr>
        <p:spPr>
          <a:xfrm>
            <a:off x="-36512" y="3939902"/>
            <a:ext cx="8280920" cy="923330"/>
          </a:xfrm>
          <a:prstGeom prst="rect">
            <a:avLst/>
          </a:prstGeom>
          <a:noFill/>
        </p:spPr>
        <p:txBody>
          <a:bodyPr wrap="square" rtlCol="0">
            <a:spAutoFit/>
          </a:bodyPr>
          <a:lstStyle/>
          <a:p>
            <a:r>
              <a:rPr lang="en-IN" sz="1800" b="1" dirty="0">
                <a:latin typeface="Roboto Condensed" charset="0"/>
                <a:ea typeface="Roboto Condensed" charset="0"/>
              </a:rPr>
              <a:t>It is pertinent to mention here that is it completely false to say that the multiple times slips of lotus were printed during the demo on 31</a:t>
            </a:r>
            <a:r>
              <a:rPr lang="en-IN" sz="1800" b="1" baseline="30000" dirty="0">
                <a:latin typeface="Roboto Condensed" charset="0"/>
                <a:ea typeface="Roboto Condensed" charset="0"/>
              </a:rPr>
              <a:t>st</a:t>
            </a:r>
            <a:r>
              <a:rPr lang="en-IN" sz="1800" b="1" dirty="0">
                <a:latin typeface="Roboto Condensed" charset="0"/>
                <a:ea typeface="Roboto Condensed" charset="0"/>
              </a:rPr>
              <a:t> March as alleged</a:t>
            </a:r>
          </a:p>
        </p:txBody>
      </p:sp>
    </p:spTree>
    <p:extLst>
      <p:ext uri="{BB962C8B-B14F-4D97-AF65-F5344CB8AC3E}">
        <p14:creationId xmlns:p14="http://schemas.microsoft.com/office/powerpoint/2010/main" val="1918359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a:t>
            </a:r>
            <a:r>
              <a:rPr lang="en-US" dirty="0"/>
              <a:t>11 March 2017 to 12 May 2017</a:t>
            </a:r>
            <a:endParaRPr lang="en-IN" dirty="0">
              <a:latin typeface="Roboto Condensed" charset="0"/>
              <a:ea typeface="Roboto Condensed" charset="0"/>
            </a:endParaRP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53</a:t>
            </a:fld>
            <a:endParaRPr lang="en"/>
          </a:p>
        </p:txBody>
      </p:sp>
      <p:sp>
        <p:nvSpPr>
          <p:cNvPr id="4" name="Rounded Rectangle 3"/>
          <p:cNvSpPr/>
          <p:nvPr/>
        </p:nvSpPr>
        <p:spPr>
          <a:xfrm>
            <a:off x="539552" y="1419622"/>
            <a:ext cx="7704856" cy="504056"/>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IN" sz="2400" b="1" dirty="0">
                <a:solidFill>
                  <a:schemeClr val="accent1">
                    <a:lumMod val="50000"/>
                  </a:schemeClr>
                </a:solidFill>
                <a:latin typeface="Roboto Condensed" charset="0"/>
                <a:ea typeface="Roboto Condensed" charset="0"/>
              </a:rPr>
              <a:t>120 Petitions Received</a:t>
            </a:r>
          </a:p>
        </p:txBody>
      </p:sp>
      <p:sp>
        <p:nvSpPr>
          <p:cNvPr id="6" name="Rounded Rectangle 5"/>
          <p:cNvSpPr/>
          <p:nvPr/>
        </p:nvSpPr>
        <p:spPr>
          <a:xfrm>
            <a:off x="2060104" y="2139702"/>
            <a:ext cx="4024064" cy="504056"/>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dirty="0">
                <a:solidFill>
                  <a:schemeClr val="accent1">
                    <a:lumMod val="50000"/>
                  </a:schemeClr>
                </a:solidFill>
                <a:latin typeface="Rockwell"/>
                <a:cs typeface="Rockwell"/>
              </a:rPr>
              <a:t>41 alleging wrong results</a:t>
            </a:r>
            <a:endParaRPr lang="en-IN" sz="2400" b="1" dirty="0">
              <a:solidFill>
                <a:schemeClr val="accent1">
                  <a:lumMod val="50000"/>
                </a:schemeClr>
              </a:solidFill>
              <a:latin typeface="Roboto Condensed" charset="0"/>
              <a:ea typeface="Roboto Condensed" charset="0"/>
            </a:endParaRPr>
          </a:p>
        </p:txBody>
      </p:sp>
      <p:sp>
        <p:nvSpPr>
          <p:cNvPr id="7" name="Rounded Rectangle 6"/>
          <p:cNvSpPr/>
          <p:nvPr/>
        </p:nvSpPr>
        <p:spPr>
          <a:xfrm>
            <a:off x="683568" y="2859782"/>
            <a:ext cx="4024064" cy="50405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a:solidFill>
                  <a:schemeClr val="accent1">
                    <a:lumMod val="50000"/>
                  </a:schemeClr>
                </a:solidFill>
                <a:latin typeface="Rockwell"/>
                <a:cs typeface="Rockwell"/>
              </a:rPr>
              <a:t>17 Related to SEC</a:t>
            </a:r>
            <a:endParaRPr lang="en-IN" sz="2400" b="1" dirty="0">
              <a:solidFill>
                <a:schemeClr val="accent1">
                  <a:lumMod val="50000"/>
                </a:schemeClr>
              </a:solidFill>
              <a:latin typeface="Roboto Condensed" charset="0"/>
              <a:ea typeface="Roboto Condensed" charset="0"/>
            </a:endParaRPr>
          </a:p>
        </p:txBody>
      </p:sp>
      <p:sp>
        <p:nvSpPr>
          <p:cNvPr id="8" name="Rounded Rectangle 7"/>
          <p:cNvSpPr/>
          <p:nvPr/>
        </p:nvSpPr>
        <p:spPr>
          <a:xfrm>
            <a:off x="5004048" y="2859782"/>
            <a:ext cx="4024064" cy="50405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a:solidFill>
                  <a:schemeClr val="accent1">
                    <a:lumMod val="50000"/>
                  </a:schemeClr>
                </a:solidFill>
                <a:latin typeface="Rockwell"/>
                <a:cs typeface="Rockwell"/>
              </a:rPr>
              <a:t>Evidence Sought from 24</a:t>
            </a:r>
            <a:endParaRPr lang="en-IN" sz="2400" b="1" dirty="0">
              <a:solidFill>
                <a:schemeClr val="accent1">
                  <a:lumMod val="50000"/>
                </a:schemeClr>
              </a:solidFill>
              <a:latin typeface="Roboto Condensed" charset="0"/>
              <a:ea typeface="Roboto Condensed" charset="0"/>
            </a:endParaRPr>
          </a:p>
        </p:txBody>
      </p:sp>
      <p:sp>
        <p:nvSpPr>
          <p:cNvPr id="9" name="Rounded Rectangle 8"/>
          <p:cNvSpPr/>
          <p:nvPr/>
        </p:nvSpPr>
        <p:spPr>
          <a:xfrm>
            <a:off x="3203848" y="3579862"/>
            <a:ext cx="2736304" cy="50405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a:solidFill>
                  <a:schemeClr val="accent1">
                    <a:lumMod val="50000"/>
                  </a:schemeClr>
                </a:solidFill>
                <a:latin typeface="Rockwell"/>
                <a:cs typeface="Rockwell"/>
              </a:rPr>
              <a:t>Reply by 3</a:t>
            </a:r>
            <a:endParaRPr lang="en-IN" sz="2400" b="1" dirty="0">
              <a:solidFill>
                <a:schemeClr val="accent1">
                  <a:lumMod val="50000"/>
                </a:schemeClr>
              </a:solidFill>
              <a:latin typeface="Roboto Condensed" charset="0"/>
              <a:ea typeface="Roboto Condensed" charset="0"/>
            </a:endParaRPr>
          </a:p>
        </p:txBody>
      </p:sp>
      <p:sp>
        <p:nvSpPr>
          <p:cNvPr id="10" name="Rounded Rectangle 9"/>
          <p:cNvSpPr/>
          <p:nvPr/>
        </p:nvSpPr>
        <p:spPr>
          <a:xfrm>
            <a:off x="6156176" y="3579862"/>
            <a:ext cx="2952328" cy="504056"/>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a:solidFill>
                  <a:schemeClr val="accent1">
                    <a:lumMod val="50000"/>
                  </a:schemeClr>
                </a:solidFill>
                <a:latin typeface="Rockwell"/>
                <a:cs typeface="Rockwell"/>
              </a:rPr>
              <a:t>Evidence by none</a:t>
            </a:r>
            <a:endParaRPr lang="en-IN" sz="2400" b="1" dirty="0">
              <a:solidFill>
                <a:schemeClr val="accent1">
                  <a:lumMod val="50000"/>
                </a:schemeClr>
              </a:solidFill>
              <a:latin typeface="Roboto Condensed" charset="0"/>
              <a:ea typeface="Roboto Condensed" charset="0"/>
            </a:endParaRPr>
          </a:p>
        </p:txBody>
      </p:sp>
      <p:sp>
        <p:nvSpPr>
          <p:cNvPr id="11" name="Down Arrow 10"/>
          <p:cNvSpPr/>
          <p:nvPr/>
        </p:nvSpPr>
        <p:spPr>
          <a:xfrm>
            <a:off x="4072136" y="1923678"/>
            <a:ext cx="319844"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Down Arrow 11"/>
          <p:cNvSpPr/>
          <p:nvPr/>
        </p:nvSpPr>
        <p:spPr>
          <a:xfrm>
            <a:off x="2411760" y="2643758"/>
            <a:ext cx="319844"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Down Arrow 12"/>
          <p:cNvSpPr/>
          <p:nvPr/>
        </p:nvSpPr>
        <p:spPr>
          <a:xfrm>
            <a:off x="5692316" y="2643758"/>
            <a:ext cx="319844"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Down Arrow 13"/>
          <p:cNvSpPr/>
          <p:nvPr/>
        </p:nvSpPr>
        <p:spPr>
          <a:xfrm>
            <a:off x="5404284" y="3363838"/>
            <a:ext cx="319844"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Down Arrow 14"/>
          <p:cNvSpPr/>
          <p:nvPr/>
        </p:nvSpPr>
        <p:spPr>
          <a:xfrm>
            <a:off x="7708540" y="3363838"/>
            <a:ext cx="319844"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8240798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ALL POLITICAL PARTIES MEETING HELD ON 12.05.2017</a:t>
            </a:r>
            <a:endParaRPr lang="en-IN" dirty="0"/>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54</a:t>
            </a:fld>
            <a:endParaRPr lang="en"/>
          </a:p>
        </p:txBody>
      </p:sp>
      <p:sp>
        <p:nvSpPr>
          <p:cNvPr id="4" name="TextBox 3"/>
          <p:cNvSpPr txBox="1"/>
          <p:nvPr/>
        </p:nvSpPr>
        <p:spPr>
          <a:xfrm>
            <a:off x="323528" y="1419621"/>
            <a:ext cx="8208912" cy="4339650"/>
          </a:xfrm>
          <a:prstGeom prst="rect">
            <a:avLst/>
          </a:prstGeom>
          <a:noFill/>
        </p:spPr>
        <p:txBody>
          <a:bodyPr wrap="square" rtlCol="0">
            <a:spAutoFit/>
          </a:bodyPr>
          <a:lstStyle/>
          <a:p>
            <a:pPr marL="285750" indent="-285750">
              <a:buFont typeface="Arial" panose="020B0604020202020204" pitchFamily="34" charset="0"/>
              <a:buChar char="•"/>
            </a:pPr>
            <a:r>
              <a:rPr lang="en-IN" sz="2000" dirty="0" smtClean="0"/>
              <a:t>07 </a:t>
            </a:r>
            <a:r>
              <a:rPr lang="en-IN" sz="2000" dirty="0"/>
              <a:t>National and 35 State Parties participated. </a:t>
            </a:r>
            <a:endParaRPr lang="en-IN" sz="2000" dirty="0" smtClean="0"/>
          </a:p>
          <a:p>
            <a:pPr marL="285750" indent="-285750" algn="just">
              <a:buFont typeface="Arial" panose="020B0604020202020204" pitchFamily="34" charset="0"/>
              <a:buChar char="•"/>
            </a:pPr>
            <a:r>
              <a:rPr lang="en-IN" sz="2000" dirty="0" smtClean="0"/>
              <a:t>Hon’ble CEC clarified the details about Bhind incident and </a:t>
            </a:r>
            <a:r>
              <a:rPr lang="en-IN" sz="2000" dirty="0"/>
              <a:t>Dholpur Bye-elections and reiterated that baseless </a:t>
            </a:r>
            <a:r>
              <a:rPr lang="en-IN" sz="2000" dirty="0" smtClean="0"/>
              <a:t>allegations and incorrect aspersions were levelled </a:t>
            </a:r>
            <a:r>
              <a:rPr lang="en-IN" sz="2000" dirty="0"/>
              <a:t>and there was no case of any </a:t>
            </a:r>
            <a:r>
              <a:rPr lang="en-IN" sz="2000" dirty="0" smtClean="0"/>
              <a:t>biased/manipulated vote recording. </a:t>
            </a:r>
          </a:p>
          <a:p>
            <a:pPr marL="285750" indent="-285750" algn="just">
              <a:buFont typeface="Arial" panose="020B0604020202020204" pitchFamily="34" charset="0"/>
              <a:buChar char="•"/>
            </a:pPr>
            <a:r>
              <a:rPr lang="en-IN" sz="2000" dirty="0" smtClean="0"/>
              <a:t>Wide </a:t>
            </a:r>
            <a:r>
              <a:rPr lang="en-IN" sz="2000" dirty="0"/>
              <a:t>range of technical, administrative protocol and procedural </a:t>
            </a:r>
            <a:r>
              <a:rPr lang="en-IN" sz="2000" dirty="0" smtClean="0"/>
              <a:t>safeguards were explained </a:t>
            </a:r>
            <a:r>
              <a:rPr lang="en-IN" sz="2000" dirty="0"/>
              <a:t>that fortify the EVMs and </a:t>
            </a:r>
            <a:r>
              <a:rPr lang="en-IN" sz="2000" dirty="0" smtClean="0"/>
              <a:t>VVPATs ecosystem </a:t>
            </a:r>
            <a:r>
              <a:rPr lang="en-IN" sz="2000" dirty="0"/>
              <a:t>against any sort of manipulation or tampering. </a:t>
            </a:r>
            <a:endParaRPr lang="en-IN" sz="2000" dirty="0" smtClean="0"/>
          </a:p>
          <a:p>
            <a:pPr marL="285750" indent="-285750" algn="just">
              <a:buFont typeface="Arial" panose="020B0604020202020204" pitchFamily="34" charset="0"/>
              <a:buChar char="•"/>
            </a:pPr>
            <a:r>
              <a:rPr lang="en-IN" sz="2000" dirty="0" smtClean="0"/>
              <a:t>Informed </a:t>
            </a:r>
            <a:r>
              <a:rPr lang="en-IN" sz="2000" dirty="0"/>
              <a:t>the political representatives that the Commission </a:t>
            </a:r>
            <a:r>
              <a:rPr lang="en-IN" sz="2000" dirty="0" smtClean="0"/>
              <a:t>would hold EVM challenge. </a:t>
            </a:r>
          </a:p>
          <a:p>
            <a:pPr marL="285750" indent="-285750" algn="just">
              <a:buFont typeface="Arial" panose="020B0604020202020204" pitchFamily="34" charset="0"/>
              <a:buChar char="•"/>
            </a:pPr>
            <a:r>
              <a:rPr lang="en-IN" sz="2000" dirty="0" smtClean="0"/>
              <a:t>Assurance of 100</a:t>
            </a:r>
            <a:r>
              <a:rPr lang="en-IN" sz="2000" dirty="0"/>
              <a:t>% coverage of VVPATs in all future election to the Parliament and State Assembly Elections. </a:t>
            </a:r>
          </a:p>
          <a:p>
            <a:pPr>
              <a:lnSpc>
                <a:spcPct val="150000"/>
              </a:lnSpc>
            </a:pPr>
            <a:endParaRPr lang="en-IN" sz="2400" b="1" dirty="0">
              <a:latin typeface="Roboto Condensed" charset="0"/>
              <a:ea typeface="Roboto Condensed" charset="0"/>
            </a:endParaRPr>
          </a:p>
        </p:txBody>
      </p:sp>
    </p:spTree>
    <p:extLst>
      <p:ext uri="{BB962C8B-B14F-4D97-AF65-F5344CB8AC3E}">
        <p14:creationId xmlns:p14="http://schemas.microsoft.com/office/powerpoint/2010/main" val="3003429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EVM-CHALLENGE HELD ON 03.06.2017</a:t>
            </a:r>
            <a:endParaRPr lang="en-IN" dirty="0"/>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55</a:t>
            </a:fld>
            <a:endParaRPr lang="en"/>
          </a:p>
        </p:txBody>
      </p:sp>
      <p:sp>
        <p:nvSpPr>
          <p:cNvPr id="4" name="TextBox 3"/>
          <p:cNvSpPr txBox="1"/>
          <p:nvPr/>
        </p:nvSpPr>
        <p:spPr>
          <a:xfrm>
            <a:off x="323528" y="1419621"/>
            <a:ext cx="8208912" cy="4647426"/>
          </a:xfrm>
          <a:prstGeom prst="rect">
            <a:avLst/>
          </a:prstGeom>
          <a:noFill/>
        </p:spPr>
        <p:txBody>
          <a:bodyPr wrap="square" rtlCol="0">
            <a:spAutoFit/>
          </a:bodyPr>
          <a:lstStyle/>
          <a:p>
            <a:pPr marL="285750" indent="-285750" algn="just">
              <a:buFont typeface="Arial" panose="020B0604020202020204" pitchFamily="34" charset="0"/>
              <a:buChar char="•"/>
            </a:pPr>
            <a:r>
              <a:rPr lang="en-IN" sz="2000" dirty="0" smtClean="0"/>
              <a:t>Commission </a:t>
            </a:r>
            <a:r>
              <a:rPr lang="en-IN" sz="2000" dirty="0"/>
              <a:t>held a Press Conference on 20</a:t>
            </a:r>
            <a:r>
              <a:rPr lang="en-IN" sz="2000" baseline="30000" dirty="0"/>
              <a:t>th</a:t>
            </a:r>
            <a:r>
              <a:rPr lang="en-IN" sz="2000" dirty="0"/>
              <a:t> May, 2017 to announce EVM </a:t>
            </a:r>
            <a:r>
              <a:rPr lang="en-IN" sz="2000" dirty="0" smtClean="0"/>
              <a:t>Challenge.</a:t>
            </a:r>
          </a:p>
          <a:p>
            <a:pPr marL="285750" indent="-285750" algn="just">
              <a:buFont typeface="Arial" panose="020B0604020202020204" pitchFamily="34" charset="0"/>
              <a:buChar char="•"/>
            </a:pPr>
            <a:r>
              <a:rPr lang="en-IN" sz="2000" dirty="0" smtClean="0"/>
              <a:t>Invitation was sent </a:t>
            </a:r>
            <a:r>
              <a:rPr lang="en-IN" sz="2000" dirty="0"/>
              <a:t>to all National and State Recognized Political Parties to participate in the EVM Challenge from 3</a:t>
            </a:r>
            <a:r>
              <a:rPr lang="en-IN" sz="2000" baseline="30000" dirty="0"/>
              <a:t>rd</a:t>
            </a:r>
            <a:r>
              <a:rPr lang="en-IN" sz="2000" dirty="0"/>
              <a:t> June, 2017 </a:t>
            </a:r>
            <a:r>
              <a:rPr lang="en-IN" sz="2000" dirty="0" smtClean="0"/>
              <a:t>onwards.</a:t>
            </a:r>
          </a:p>
          <a:p>
            <a:pPr marL="285750" indent="-285750" algn="just">
              <a:buFont typeface="Arial" panose="020B0604020202020204" pitchFamily="34" charset="0"/>
              <a:buChar char="•"/>
            </a:pPr>
            <a:r>
              <a:rPr lang="en-IN" sz="2000" dirty="0" smtClean="0"/>
              <a:t>Only </a:t>
            </a:r>
            <a:r>
              <a:rPr lang="en-IN" sz="2000" dirty="0"/>
              <a:t>two political parties, namely, Nationalist Congress Party (NCP) and Communist Party of India (Marxist) </a:t>
            </a:r>
            <a:r>
              <a:rPr lang="en-IN" sz="2000" dirty="0" smtClean="0"/>
              <a:t>elicited interest.</a:t>
            </a:r>
          </a:p>
          <a:p>
            <a:pPr marL="285750" indent="-285750" algn="just">
              <a:buFont typeface="Arial" panose="020B0604020202020204" pitchFamily="34" charset="0"/>
              <a:buChar char="•"/>
            </a:pPr>
            <a:r>
              <a:rPr lang="en-IN" sz="2000" dirty="0" smtClean="0"/>
              <a:t>Both </a:t>
            </a:r>
            <a:r>
              <a:rPr lang="en-IN" sz="2000" dirty="0"/>
              <a:t>parties reported to the Challenge Venue on 3</a:t>
            </a:r>
            <a:r>
              <a:rPr lang="en-IN" sz="2000" baseline="30000" dirty="0"/>
              <a:t>rd</a:t>
            </a:r>
            <a:r>
              <a:rPr lang="en-IN" sz="2000" dirty="0"/>
              <a:t> June, 2017. However, they did not wish to participate in the Challenge but only expressed their </a:t>
            </a:r>
            <a:r>
              <a:rPr lang="en-IN" sz="2000" dirty="0" smtClean="0"/>
              <a:t>desire in </a:t>
            </a:r>
            <a:r>
              <a:rPr lang="en-IN" sz="2000" dirty="0"/>
              <a:t>understanding the EVM process. </a:t>
            </a:r>
            <a:endParaRPr lang="en-IN" sz="2000" dirty="0" smtClean="0"/>
          </a:p>
          <a:p>
            <a:pPr marL="285750" indent="-285750" algn="just">
              <a:buFont typeface="Arial" panose="020B0604020202020204" pitchFamily="34" charset="0"/>
              <a:buChar char="•"/>
            </a:pPr>
            <a:r>
              <a:rPr lang="en-IN" sz="2000" dirty="0" smtClean="0"/>
              <a:t>They </a:t>
            </a:r>
            <a:r>
              <a:rPr lang="en-IN" sz="2000" dirty="0"/>
              <a:t>interacted extensively with the Technical Expert Committee of the Commission to clear their doubts. </a:t>
            </a:r>
          </a:p>
          <a:p>
            <a:r>
              <a:rPr lang="en-IN" sz="2000" dirty="0"/>
              <a:t> </a:t>
            </a:r>
          </a:p>
          <a:p>
            <a:pPr>
              <a:lnSpc>
                <a:spcPct val="150000"/>
              </a:lnSpc>
            </a:pPr>
            <a:endParaRPr lang="en-IN" sz="2400" b="1" dirty="0">
              <a:latin typeface="Roboto Condensed" charset="0"/>
              <a:ea typeface="Roboto Condensed" charset="0"/>
            </a:endParaRPr>
          </a:p>
        </p:txBody>
      </p:sp>
    </p:spTree>
    <p:extLst>
      <p:ext uri="{BB962C8B-B14F-4D97-AF65-F5344CB8AC3E}">
        <p14:creationId xmlns:p14="http://schemas.microsoft.com/office/powerpoint/2010/main" val="21124659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ctrTitle"/>
          </p:nvPr>
        </p:nvSpPr>
        <p:spPr>
          <a:xfrm>
            <a:off x="463524" y="2871148"/>
            <a:ext cx="4828555" cy="1159800"/>
          </a:xfrm>
          <a:prstGeom prst="rect">
            <a:avLst/>
          </a:prstGeom>
        </p:spPr>
        <p:txBody>
          <a:bodyPr lIns="91425" tIns="91425" rIns="91425" bIns="91425" anchor="b" anchorCtr="0">
            <a:noAutofit/>
          </a:bodyPr>
          <a:lstStyle/>
          <a:p>
            <a:pPr lvl="0"/>
            <a:r>
              <a:rPr lang="en-IN" dirty="0"/>
              <a:t>PROTOCOL FOLLOWED ON DEFECTIVE EVMs</a:t>
            </a:r>
            <a:endParaRPr lang="en" dirty="0"/>
          </a:p>
        </p:txBody>
      </p:sp>
      <p:sp>
        <p:nvSpPr>
          <p:cNvPr id="224" name="Shape 224"/>
          <p:cNvSpPr txBox="1">
            <a:spLocks noGrp="1"/>
          </p:cNvSpPr>
          <p:nvPr>
            <p:ph type="sldNum" idx="12"/>
          </p:nvPr>
        </p:nvSpPr>
        <p:spPr>
          <a:xfrm>
            <a:off x="7618000" y="4636500"/>
            <a:ext cx="1487400" cy="315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56</a:t>
            </a:fld>
            <a:endParaRPr lang="en"/>
          </a:p>
        </p:txBody>
      </p:sp>
      <p:sp>
        <p:nvSpPr>
          <p:cNvPr id="225" name="Shape 225"/>
          <p:cNvSpPr txBox="1"/>
          <p:nvPr/>
        </p:nvSpPr>
        <p:spPr>
          <a:xfrm>
            <a:off x="463524" y="-20538"/>
            <a:ext cx="3388395" cy="3136200"/>
          </a:xfrm>
          <a:prstGeom prst="rect">
            <a:avLst/>
          </a:prstGeom>
          <a:noFill/>
          <a:ln>
            <a:noFill/>
          </a:ln>
        </p:spPr>
        <p:txBody>
          <a:bodyPr lIns="91425" tIns="91425" rIns="91425" bIns="91425" anchor="b" anchorCtr="0">
            <a:noAutofit/>
          </a:bodyPr>
          <a:lstStyle/>
          <a:p>
            <a:pPr lvl="0">
              <a:spcBef>
                <a:spcPts val="0"/>
              </a:spcBef>
              <a:buNone/>
            </a:pPr>
            <a:endParaRPr lang="en" sz="12000" b="1" dirty="0">
              <a:solidFill>
                <a:srgbClr val="3F5378"/>
              </a:solidFill>
              <a:latin typeface="Roboto Condensed"/>
              <a:ea typeface="Roboto Condensed"/>
              <a:cs typeface="Roboto Condensed"/>
              <a:sym typeface="Roboto Condensed"/>
            </a:endParaRPr>
          </a:p>
        </p:txBody>
      </p:sp>
      <p:sp>
        <p:nvSpPr>
          <p:cNvPr id="2" name="Subtitle 1"/>
          <p:cNvSpPr>
            <a:spLocks noGrp="1"/>
          </p:cNvSpPr>
          <p:nvPr>
            <p:ph type="subTitle" idx="1"/>
          </p:nvPr>
        </p:nvSpPr>
        <p:spPr/>
        <p:txBody>
          <a:bodyPr/>
          <a:lstStyle/>
          <a:p>
            <a:endParaRPr lang="en-IN"/>
          </a:p>
        </p:txBody>
      </p:sp>
    </p:spTree>
    <p:extLst>
      <p:ext uri="{BB962C8B-B14F-4D97-AF65-F5344CB8AC3E}">
        <p14:creationId xmlns:p14="http://schemas.microsoft.com/office/powerpoint/2010/main" val="7295355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DEFECTIVE EVM PROTOCOL</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57</a:t>
            </a:fld>
            <a:endParaRPr lang="en"/>
          </a:p>
        </p:txBody>
      </p:sp>
      <p:sp>
        <p:nvSpPr>
          <p:cNvPr id="4" name="Rectangle 3"/>
          <p:cNvSpPr/>
          <p:nvPr/>
        </p:nvSpPr>
        <p:spPr>
          <a:xfrm>
            <a:off x="251520" y="1376645"/>
            <a:ext cx="7848872" cy="3508653"/>
          </a:xfrm>
          <a:prstGeom prst="rect">
            <a:avLst/>
          </a:prstGeom>
        </p:spPr>
        <p:txBody>
          <a:bodyPr wrap="square">
            <a:spAutoFit/>
          </a:bodyPr>
          <a:lstStyle/>
          <a:p>
            <a:r>
              <a:rPr lang="en-US" sz="2400" b="1" dirty="0">
                <a:solidFill>
                  <a:srgbClr val="D26F00"/>
                </a:solidFill>
                <a:latin typeface="Roboto Condensed"/>
                <a:ea typeface="Roboto Condensed"/>
                <a:cs typeface="Roboto Condensed"/>
              </a:rPr>
              <a:t>Defective EVMs</a:t>
            </a:r>
          </a:p>
          <a:p>
            <a:pPr lvl="0"/>
            <a:r>
              <a:rPr lang="en-US" sz="1800" dirty="0">
                <a:latin typeface="Roboto Condensed" charset="0"/>
                <a:ea typeface="Roboto Condensed" charset="0"/>
              </a:rPr>
              <a:t>I</a:t>
            </a:r>
            <a:r>
              <a:rPr lang="en-IN" sz="1800" dirty="0">
                <a:latin typeface="Roboto Condensed" charset="0"/>
                <a:ea typeface="Roboto Condensed" charset="0"/>
              </a:rPr>
              <a:t>ncludes EVMs that fail to function  due to any mechanical, structural or physical defect like faulty switches, broken button, faulty connections etc. However, these do not give Wrong Result.</a:t>
            </a:r>
          </a:p>
          <a:p>
            <a:pPr marL="347663" indent="-231775">
              <a:buClrTx/>
              <a:buFont typeface="Arial" pitchFamily="34" charset="0"/>
              <a:buChar char="•"/>
            </a:pPr>
            <a:r>
              <a:rPr lang="en-US" sz="1800" dirty="0" smtClean="0">
                <a:latin typeface="Roboto Condensed" charset="0"/>
                <a:ea typeface="Roboto Condensed" charset="0"/>
              </a:rPr>
              <a:t>EVMs </a:t>
            </a:r>
            <a:r>
              <a:rPr lang="en-US" sz="1800" dirty="0">
                <a:latin typeface="Roboto Condensed" charset="0"/>
                <a:ea typeface="Roboto Condensed" charset="0"/>
              </a:rPr>
              <a:t>are checked for defects during FLC, candidate setting, before start of poll and during poll</a:t>
            </a:r>
            <a:r>
              <a:rPr lang="en-US" sz="1800" dirty="0" smtClean="0">
                <a:latin typeface="Roboto Condensed" charset="0"/>
                <a:ea typeface="Roboto Condensed" charset="0"/>
              </a:rPr>
              <a:t>.</a:t>
            </a:r>
          </a:p>
          <a:p>
            <a:pPr marL="347663" indent="-231775">
              <a:buClrTx/>
              <a:buFont typeface="Arial" pitchFamily="34" charset="0"/>
              <a:buChar char="•"/>
            </a:pPr>
            <a:r>
              <a:rPr lang="en-US" sz="1800" dirty="0" smtClean="0">
                <a:latin typeface="Roboto Condensed" charset="0"/>
                <a:ea typeface="Roboto Condensed" charset="0"/>
              </a:rPr>
              <a:t>FLC-rejected EVMs are sent to factory for repair within 7 days of completion of FLC</a:t>
            </a:r>
            <a:endParaRPr lang="en-US" sz="1800" dirty="0">
              <a:latin typeface="Roboto Condensed" charset="0"/>
              <a:ea typeface="Roboto Condensed" charset="0"/>
            </a:endParaRPr>
          </a:p>
          <a:p>
            <a:pPr marL="347663" indent="-231775">
              <a:buClrTx/>
              <a:buFont typeface="Arial" pitchFamily="34" charset="0"/>
              <a:buChar char="•"/>
            </a:pPr>
            <a:r>
              <a:rPr lang="en-US" sz="1800" dirty="0">
                <a:latin typeface="Roboto Condensed" charset="0"/>
                <a:ea typeface="Roboto Condensed" charset="0"/>
              </a:rPr>
              <a:t>Serial Numbers and defects of these EVMs are noted and EVMs are sent to the manufacturers for analysis and repair. </a:t>
            </a:r>
          </a:p>
          <a:p>
            <a:pPr marL="347663" indent="-231775">
              <a:buClrTx/>
              <a:buFont typeface="Arial" pitchFamily="34" charset="0"/>
              <a:buChar char="•"/>
            </a:pPr>
            <a:r>
              <a:rPr lang="en-US" sz="1800" dirty="0">
                <a:latin typeface="Roboto Condensed" charset="0"/>
                <a:ea typeface="Roboto Condensed" charset="0"/>
              </a:rPr>
              <a:t>Manufacturers follow same security protocols during repair as they do for manufacturing new EVMs.</a:t>
            </a:r>
          </a:p>
        </p:txBody>
      </p:sp>
    </p:spTree>
    <p:extLst>
      <p:ext uri="{BB962C8B-B14F-4D97-AF65-F5344CB8AC3E}">
        <p14:creationId xmlns:p14="http://schemas.microsoft.com/office/powerpoint/2010/main" val="5678403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ctrTitle"/>
          </p:nvPr>
        </p:nvSpPr>
        <p:spPr>
          <a:xfrm>
            <a:off x="463525" y="2871148"/>
            <a:ext cx="4094400" cy="1159800"/>
          </a:xfrm>
          <a:prstGeom prst="rect">
            <a:avLst/>
          </a:prstGeom>
        </p:spPr>
        <p:txBody>
          <a:bodyPr lIns="91425" tIns="91425" rIns="91425" bIns="91425" anchor="b" anchorCtr="0">
            <a:noAutofit/>
          </a:bodyPr>
          <a:lstStyle/>
          <a:p>
            <a:pPr lvl="0"/>
            <a:r>
              <a:rPr lang="en-IN" dirty="0"/>
              <a:t>INTERNATIONAL EXPERIENCE</a:t>
            </a:r>
            <a:endParaRPr lang="en" dirty="0"/>
          </a:p>
        </p:txBody>
      </p:sp>
      <p:sp>
        <p:nvSpPr>
          <p:cNvPr id="224" name="Shape 224"/>
          <p:cNvSpPr txBox="1">
            <a:spLocks noGrp="1"/>
          </p:cNvSpPr>
          <p:nvPr>
            <p:ph type="sldNum" idx="12"/>
          </p:nvPr>
        </p:nvSpPr>
        <p:spPr>
          <a:xfrm>
            <a:off x="7618000" y="4636500"/>
            <a:ext cx="1487400" cy="315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58</a:t>
            </a:fld>
            <a:endParaRPr lang="en"/>
          </a:p>
        </p:txBody>
      </p:sp>
      <p:sp>
        <p:nvSpPr>
          <p:cNvPr id="2" name="Subtitle 1"/>
          <p:cNvSpPr>
            <a:spLocks noGrp="1"/>
          </p:cNvSpPr>
          <p:nvPr>
            <p:ph type="subTitle" idx="1"/>
          </p:nvPr>
        </p:nvSpPr>
        <p:spPr/>
        <p:txBody>
          <a:bodyPr/>
          <a:lstStyle/>
          <a:p>
            <a:r>
              <a:rPr lang="en-IN" dirty="0"/>
              <a:t>INDIAN </a:t>
            </a:r>
            <a:r>
              <a:rPr lang="en-IN" dirty="0" err="1"/>
              <a:t>Vs</a:t>
            </a:r>
            <a:r>
              <a:rPr lang="en-IN" dirty="0"/>
              <a:t> Foreign EVMs</a:t>
            </a:r>
          </a:p>
        </p:txBody>
      </p:sp>
    </p:spTree>
    <p:extLst>
      <p:ext uri="{BB962C8B-B14F-4D97-AF65-F5344CB8AC3E}">
        <p14:creationId xmlns:p14="http://schemas.microsoft.com/office/powerpoint/2010/main" val="27091605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59</a:t>
            </a:fld>
            <a:endParaRPr lang="en"/>
          </a:p>
        </p:txBody>
      </p:sp>
      <p:graphicFrame>
        <p:nvGraphicFramePr>
          <p:cNvPr id="3" name="Content Placeholder 3"/>
          <p:cNvGraphicFramePr>
            <a:graphicFrameLocks/>
          </p:cNvGraphicFramePr>
          <p:nvPr>
            <p:extLst>
              <p:ext uri="{D42A27DB-BD31-4B8C-83A1-F6EECF244321}">
                <p14:modId xmlns:p14="http://schemas.microsoft.com/office/powerpoint/2010/main" val="379583147"/>
              </p:ext>
            </p:extLst>
          </p:nvPr>
        </p:nvGraphicFramePr>
        <p:xfrm>
          <a:off x="179512" y="72006"/>
          <a:ext cx="8856984" cy="4948016"/>
        </p:xfrm>
        <a:graphic>
          <a:graphicData uri="http://schemas.openxmlformats.org/drawingml/2006/table">
            <a:tbl>
              <a:tblPr firstRow="1" bandRow="1">
                <a:tableStyleId>{5C22544A-7EE6-4342-B048-85BDC9FD1C3A}</a:tableStyleId>
              </a:tblPr>
              <a:tblGrid>
                <a:gridCol w="4428492">
                  <a:extLst>
                    <a:ext uri="{9D8B030D-6E8A-4147-A177-3AD203B41FA5}">
                      <a16:colId xmlns:a16="http://schemas.microsoft.com/office/drawing/2014/main" val="20000"/>
                    </a:ext>
                  </a:extLst>
                </a:gridCol>
                <a:gridCol w="4428492">
                  <a:extLst>
                    <a:ext uri="{9D8B030D-6E8A-4147-A177-3AD203B41FA5}">
                      <a16:colId xmlns:a16="http://schemas.microsoft.com/office/drawing/2014/main" val="20001"/>
                    </a:ext>
                  </a:extLst>
                </a:gridCol>
              </a:tblGrid>
              <a:tr h="377435">
                <a:tc>
                  <a:txBody>
                    <a:bodyPr/>
                    <a:lstStyle/>
                    <a:p>
                      <a:r>
                        <a:rPr lang="en-IN" sz="1600" dirty="0">
                          <a:latin typeface="Calibri" pitchFamily="34" charset="0"/>
                          <a:cs typeface="Calibri" pitchFamily="34" charset="0"/>
                        </a:rPr>
                        <a:t>ECI EVM</a:t>
                      </a:r>
                    </a:p>
                  </a:txBody>
                  <a:tcPr/>
                </a:tc>
                <a:tc>
                  <a:txBody>
                    <a:bodyPr/>
                    <a:lstStyle/>
                    <a:p>
                      <a:r>
                        <a:rPr lang="en-IN" sz="1600" dirty="0">
                          <a:latin typeface="Calibri" pitchFamily="34" charset="0"/>
                          <a:cs typeface="Calibri" pitchFamily="34" charset="0"/>
                        </a:rPr>
                        <a:t>Foreign EVM</a:t>
                      </a:r>
                    </a:p>
                  </a:txBody>
                  <a:tcPr/>
                </a:tc>
                <a:extLst>
                  <a:ext uri="{0D108BD9-81ED-4DB2-BD59-A6C34878D82A}">
                    <a16:rowId xmlns:a16="http://schemas.microsoft.com/office/drawing/2014/main" val="10000"/>
                  </a:ext>
                </a:extLst>
              </a:tr>
              <a:tr h="377435">
                <a:tc>
                  <a:txBody>
                    <a:bodyPr/>
                    <a:lstStyle/>
                    <a:p>
                      <a:r>
                        <a:rPr lang="en-IN" sz="1600" dirty="0">
                          <a:latin typeface="Calibri" pitchFamily="34" charset="0"/>
                          <a:cs typeface="Calibri" pitchFamily="34" charset="0"/>
                        </a:rPr>
                        <a:t>Standalone</a:t>
                      </a:r>
                    </a:p>
                  </a:txBody>
                  <a:tcPr/>
                </a:tc>
                <a:tc>
                  <a:txBody>
                    <a:bodyPr/>
                    <a:lstStyle/>
                    <a:p>
                      <a:r>
                        <a:rPr lang="en-IN" sz="1600" dirty="0">
                          <a:latin typeface="Calibri" pitchFamily="34" charset="0"/>
                          <a:cs typeface="Calibri" pitchFamily="34" charset="0"/>
                        </a:rPr>
                        <a:t>Mostly networked</a:t>
                      </a:r>
                    </a:p>
                  </a:txBody>
                  <a:tcPr/>
                </a:tc>
                <a:extLst>
                  <a:ext uri="{0D108BD9-81ED-4DB2-BD59-A6C34878D82A}">
                    <a16:rowId xmlns:a16="http://schemas.microsoft.com/office/drawing/2014/main" val="10001"/>
                  </a:ext>
                </a:extLst>
              </a:tr>
              <a:tr h="377435">
                <a:tc>
                  <a:txBody>
                    <a:bodyPr/>
                    <a:lstStyle/>
                    <a:p>
                      <a:r>
                        <a:rPr lang="en-IN" sz="1600" dirty="0">
                          <a:latin typeface="Calibri" pitchFamily="34" charset="0"/>
                          <a:cs typeface="Calibri" pitchFamily="34" charset="0"/>
                        </a:rPr>
                        <a:t>Manufactured in</a:t>
                      </a:r>
                      <a:r>
                        <a:rPr lang="en-IN" sz="1600" baseline="0" dirty="0">
                          <a:latin typeface="Calibri" pitchFamily="34" charset="0"/>
                          <a:cs typeface="Calibri" pitchFamily="34" charset="0"/>
                        </a:rPr>
                        <a:t> Premium</a:t>
                      </a:r>
                      <a:r>
                        <a:rPr lang="en-IN" sz="1600" dirty="0">
                          <a:latin typeface="Calibri" pitchFamily="34" charset="0"/>
                          <a:cs typeface="Calibri" pitchFamily="34" charset="0"/>
                        </a:rPr>
                        <a:t> PSUs</a:t>
                      </a:r>
                    </a:p>
                  </a:txBody>
                  <a:tcPr/>
                </a:tc>
                <a:tc>
                  <a:txBody>
                    <a:bodyPr/>
                    <a:lstStyle/>
                    <a:p>
                      <a:r>
                        <a:rPr lang="en-IN" sz="1600" dirty="0">
                          <a:latin typeface="Calibri" pitchFamily="34" charset="0"/>
                          <a:cs typeface="Calibri" pitchFamily="34" charset="0"/>
                        </a:rPr>
                        <a:t>Manufactured entirely by private entities</a:t>
                      </a:r>
                    </a:p>
                  </a:txBody>
                  <a:tcPr/>
                </a:tc>
                <a:extLst>
                  <a:ext uri="{0D108BD9-81ED-4DB2-BD59-A6C34878D82A}">
                    <a16:rowId xmlns:a16="http://schemas.microsoft.com/office/drawing/2014/main" val="10002"/>
                  </a:ext>
                </a:extLst>
              </a:tr>
              <a:tr h="651463">
                <a:tc>
                  <a:txBody>
                    <a:bodyPr/>
                    <a:lstStyle/>
                    <a:p>
                      <a:r>
                        <a:rPr lang="en-IN" sz="1600" dirty="0">
                          <a:latin typeface="Calibri" pitchFamily="34" charset="0"/>
                          <a:cs typeface="Calibri" pitchFamily="34" charset="0"/>
                        </a:rPr>
                        <a:t>Verified and certified by an independent Technical Experts Committee</a:t>
                      </a:r>
                    </a:p>
                  </a:txBody>
                  <a:tcPr/>
                </a:tc>
                <a:tc>
                  <a:txBody>
                    <a:bodyPr/>
                    <a:lstStyle/>
                    <a:p>
                      <a:r>
                        <a:rPr lang="en-IN" sz="1600" dirty="0">
                          <a:latin typeface="Calibri" pitchFamily="34" charset="0"/>
                          <a:cs typeface="Calibri" pitchFamily="34" charset="0"/>
                        </a:rPr>
                        <a:t>No such robust</a:t>
                      </a:r>
                      <a:r>
                        <a:rPr lang="en-IN" sz="1600" baseline="0" dirty="0">
                          <a:latin typeface="Calibri" pitchFamily="34" charset="0"/>
                          <a:cs typeface="Calibri" pitchFamily="34" charset="0"/>
                        </a:rPr>
                        <a:t> and independent  certification/ checks</a:t>
                      </a:r>
                      <a:endParaRPr lang="en-IN" sz="1600" dirty="0">
                        <a:latin typeface="Calibri" pitchFamily="34" charset="0"/>
                        <a:cs typeface="Calibri" pitchFamily="34" charset="0"/>
                      </a:endParaRPr>
                    </a:p>
                  </a:txBody>
                  <a:tcPr/>
                </a:tc>
                <a:extLst>
                  <a:ext uri="{0D108BD9-81ED-4DB2-BD59-A6C34878D82A}">
                    <a16:rowId xmlns:a16="http://schemas.microsoft.com/office/drawing/2014/main" val="10003"/>
                  </a:ext>
                </a:extLst>
              </a:tr>
              <a:tr h="651463">
                <a:tc>
                  <a:txBody>
                    <a:bodyPr/>
                    <a:lstStyle/>
                    <a:p>
                      <a:r>
                        <a:rPr lang="en-IN" sz="1600" dirty="0">
                          <a:latin typeface="Calibri" pitchFamily="34" charset="0"/>
                          <a:cs typeface="Calibri" pitchFamily="34" charset="0"/>
                        </a:rPr>
                        <a:t>Data is stored internally and not transferrable by any device</a:t>
                      </a:r>
                    </a:p>
                  </a:txBody>
                  <a:tcPr/>
                </a:tc>
                <a:tc>
                  <a:txBody>
                    <a:bodyPr/>
                    <a:lstStyle/>
                    <a:p>
                      <a:r>
                        <a:rPr lang="en-IN" sz="1600" dirty="0">
                          <a:latin typeface="Calibri" pitchFamily="34" charset="0"/>
                          <a:cs typeface="Calibri" pitchFamily="34" charset="0"/>
                        </a:rPr>
                        <a:t>Voting data recorded in the DRM is transferred by means of CD, etc</a:t>
                      </a:r>
                    </a:p>
                  </a:txBody>
                  <a:tcPr/>
                </a:tc>
                <a:extLst>
                  <a:ext uri="{0D108BD9-81ED-4DB2-BD59-A6C34878D82A}">
                    <a16:rowId xmlns:a16="http://schemas.microsoft.com/office/drawing/2014/main" val="10004"/>
                  </a:ext>
                </a:extLst>
              </a:tr>
              <a:tr h="930661">
                <a:tc>
                  <a:txBody>
                    <a:bodyPr/>
                    <a:lstStyle/>
                    <a:p>
                      <a:r>
                        <a:rPr lang="en-IN" sz="1600" dirty="0">
                          <a:latin typeface="Calibri" pitchFamily="34" charset="0"/>
                          <a:cs typeface="Calibri" pitchFamily="34" charset="0"/>
                        </a:rPr>
                        <a:t>Full end to end security protocol and administrative safeguards for the use, storage, transportation and tracking</a:t>
                      </a:r>
                    </a:p>
                  </a:txBody>
                  <a:tcPr/>
                </a:tc>
                <a:tc>
                  <a:txBody>
                    <a:bodyPr/>
                    <a:lstStyle/>
                    <a:p>
                      <a:r>
                        <a:rPr lang="en-IN" sz="1600" dirty="0">
                          <a:latin typeface="Calibri" pitchFamily="34" charset="0"/>
                          <a:cs typeface="Calibri" pitchFamily="34" charset="0"/>
                        </a:rPr>
                        <a:t>No such protocols, e.g. in</a:t>
                      </a:r>
                      <a:r>
                        <a:rPr lang="en-IN" sz="1600" baseline="0" dirty="0">
                          <a:latin typeface="Calibri" pitchFamily="34" charset="0"/>
                          <a:cs typeface="Calibri" pitchFamily="34" charset="0"/>
                        </a:rPr>
                        <a:t> Ireland</a:t>
                      </a:r>
                      <a:endParaRPr lang="en-IN" sz="1600" dirty="0">
                        <a:latin typeface="Calibri" pitchFamily="34" charset="0"/>
                        <a:cs typeface="Calibri" pitchFamily="34" charset="0"/>
                      </a:endParaRPr>
                    </a:p>
                  </a:txBody>
                  <a:tcPr/>
                </a:tc>
                <a:extLst>
                  <a:ext uri="{0D108BD9-81ED-4DB2-BD59-A6C34878D82A}">
                    <a16:rowId xmlns:a16="http://schemas.microsoft.com/office/drawing/2014/main" val="10005"/>
                  </a:ext>
                </a:extLst>
              </a:tr>
              <a:tr h="651463">
                <a:tc>
                  <a:txBody>
                    <a:bodyPr/>
                    <a:lstStyle/>
                    <a:p>
                      <a:r>
                        <a:rPr lang="en-IN" sz="1600" dirty="0">
                          <a:latin typeface="Calibri" pitchFamily="34" charset="0"/>
                          <a:cs typeface="Calibri" pitchFamily="34" charset="0"/>
                        </a:rPr>
                        <a:t>Administrative and physical security as per legal framework across the country.</a:t>
                      </a:r>
                    </a:p>
                  </a:txBody>
                  <a:tcPr/>
                </a:tc>
                <a:tc>
                  <a:txBody>
                    <a:bodyPr/>
                    <a:lstStyle/>
                    <a:p>
                      <a:r>
                        <a:rPr lang="en-IN" sz="1600" dirty="0">
                          <a:latin typeface="Calibri" pitchFamily="34" charset="0"/>
                          <a:cs typeface="Calibri" pitchFamily="34" charset="0"/>
                        </a:rPr>
                        <a:t>No such legal</a:t>
                      </a:r>
                      <a:r>
                        <a:rPr lang="en-IN" sz="1600" baseline="0" dirty="0">
                          <a:latin typeface="Calibri" pitchFamily="34" charset="0"/>
                          <a:cs typeface="Calibri" pitchFamily="34" charset="0"/>
                        </a:rPr>
                        <a:t> framework, e.g. in Netherlands</a:t>
                      </a:r>
                      <a:endParaRPr lang="en-IN" sz="1600" dirty="0">
                        <a:latin typeface="Calibri" pitchFamily="34" charset="0"/>
                        <a:cs typeface="Calibri" pitchFamily="34" charset="0"/>
                      </a:endParaRPr>
                    </a:p>
                  </a:txBody>
                  <a:tcPr/>
                </a:tc>
                <a:extLst>
                  <a:ext uri="{0D108BD9-81ED-4DB2-BD59-A6C34878D82A}">
                    <a16:rowId xmlns:a16="http://schemas.microsoft.com/office/drawing/2014/main" val="10006"/>
                  </a:ext>
                </a:extLst>
              </a:tr>
              <a:tr h="930661">
                <a:tc>
                  <a:txBody>
                    <a:bodyPr/>
                    <a:lstStyle/>
                    <a:p>
                      <a:r>
                        <a:rPr lang="en-IN" sz="1600" dirty="0">
                          <a:latin typeface="Calibri" pitchFamily="34" charset="0"/>
                          <a:cs typeface="Calibri" pitchFamily="34" charset="0"/>
                        </a:rPr>
                        <a:t>Voter verifiability and auditability of every vote cast </a:t>
                      </a:r>
                    </a:p>
                  </a:txBody>
                  <a:tcPr/>
                </a:tc>
                <a:tc>
                  <a:txBody>
                    <a:bodyPr/>
                    <a:lstStyle/>
                    <a:p>
                      <a:r>
                        <a:rPr lang="en-IN" sz="1600" dirty="0">
                          <a:latin typeface="Calibri" pitchFamily="34" charset="0"/>
                          <a:cs typeface="Calibri" pitchFamily="34" charset="0"/>
                        </a:rPr>
                        <a:t>Lack of such facility in the NEDAP machines- un-Constitutional by German Supreme Court as lacked</a:t>
                      </a:r>
                      <a:r>
                        <a:rPr lang="en-IN" sz="1600" baseline="0" dirty="0">
                          <a:latin typeface="Calibri" pitchFamily="34" charset="0"/>
                          <a:cs typeface="Calibri" pitchFamily="34" charset="0"/>
                        </a:rPr>
                        <a:t> public examinability </a:t>
                      </a:r>
                      <a:endParaRPr lang="en-IN" sz="1600" dirty="0">
                        <a:latin typeface="Calibri" pitchFamily="34" charset="0"/>
                        <a:cs typeface="Calibri" pitchFamily="34" charset="0"/>
                      </a:endParaRPr>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5371299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ctrTitle"/>
          </p:nvPr>
        </p:nvSpPr>
        <p:spPr>
          <a:xfrm>
            <a:off x="463525" y="2871148"/>
            <a:ext cx="4094400" cy="1159800"/>
          </a:xfrm>
          <a:prstGeom prst="rect">
            <a:avLst/>
          </a:prstGeom>
        </p:spPr>
        <p:txBody>
          <a:bodyPr lIns="91425" tIns="91425" rIns="91425" bIns="91425" anchor="b" anchorCtr="0">
            <a:noAutofit/>
          </a:bodyPr>
          <a:lstStyle/>
          <a:p>
            <a:pPr lvl="0" rtl="0">
              <a:spcBef>
                <a:spcPts val="0"/>
              </a:spcBef>
              <a:buNone/>
            </a:pPr>
            <a:r>
              <a:rPr lang="en" dirty="0"/>
              <a:t>TECHNICAL EXPERT COMMITTEE </a:t>
            </a:r>
          </a:p>
        </p:txBody>
      </p:sp>
      <p:sp>
        <p:nvSpPr>
          <p:cNvPr id="223" name="Shape 223"/>
          <p:cNvSpPr txBox="1">
            <a:spLocks noGrp="1"/>
          </p:cNvSpPr>
          <p:nvPr>
            <p:ph type="subTitle" idx="1"/>
          </p:nvPr>
        </p:nvSpPr>
        <p:spPr>
          <a:xfrm>
            <a:off x="463525" y="3975448"/>
            <a:ext cx="4094400" cy="784800"/>
          </a:xfrm>
          <a:prstGeom prst="rect">
            <a:avLst/>
          </a:prstGeom>
        </p:spPr>
        <p:txBody>
          <a:bodyPr lIns="91425" tIns="91425" rIns="91425" bIns="91425" anchor="t" anchorCtr="0">
            <a:noAutofit/>
          </a:bodyPr>
          <a:lstStyle/>
          <a:p>
            <a:pPr lvl="0" rtl="0">
              <a:spcBef>
                <a:spcPts val="0"/>
              </a:spcBef>
              <a:buNone/>
            </a:pPr>
            <a:r>
              <a:rPr lang="en-IN" b="1" dirty="0"/>
              <a:t>INDEPENDENT EVALUATION  </a:t>
            </a:r>
            <a:endParaRPr lang="en" b="1" dirty="0"/>
          </a:p>
        </p:txBody>
      </p:sp>
      <p:sp>
        <p:nvSpPr>
          <p:cNvPr id="224" name="Shape 224"/>
          <p:cNvSpPr txBox="1">
            <a:spLocks noGrp="1"/>
          </p:cNvSpPr>
          <p:nvPr>
            <p:ph type="sldNum" idx="12"/>
          </p:nvPr>
        </p:nvSpPr>
        <p:spPr>
          <a:xfrm>
            <a:off x="7618000" y="4636500"/>
            <a:ext cx="1487400" cy="315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6</a:t>
            </a:fld>
            <a:endParaRPr lang="en"/>
          </a:p>
        </p:txBody>
      </p:sp>
      <p:sp>
        <p:nvSpPr>
          <p:cNvPr id="225" name="Shape 225"/>
          <p:cNvSpPr txBox="1"/>
          <p:nvPr/>
        </p:nvSpPr>
        <p:spPr>
          <a:xfrm>
            <a:off x="463525" y="0"/>
            <a:ext cx="2181600" cy="3136200"/>
          </a:xfrm>
          <a:prstGeom prst="rect">
            <a:avLst/>
          </a:prstGeom>
          <a:noFill/>
          <a:ln>
            <a:noFill/>
          </a:ln>
        </p:spPr>
        <p:txBody>
          <a:bodyPr lIns="91425" tIns="91425" rIns="91425" bIns="91425" anchor="b" anchorCtr="0">
            <a:noAutofit/>
          </a:bodyPr>
          <a:lstStyle/>
          <a:p>
            <a:pPr lvl="0">
              <a:spcBef>
                <a:spcPts val="0"/>
              </a:spcBef>
              <a:buNone/>
            </a:pPr>
            <a:endParaRPr lang="en" sz="12000" b="1" dirty="0">
              <a:solidFill>
                <a:srgbClr val="3F5378"/>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21581332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ctrTitle"/>
          </p:nvPr>
        </p:nvSpPr>
        <p:spPr>
          <a:xfrm>
            <a:off x="463525" y="2871148"/>
            <a:ext cx="4094400" cy="1159800"/>
          </a:xfrm>
          <a:prstGeom prst="rect">
            <a:avLst/>
          </a:prstGeom>
        </p:spPr>
        <p:txBody>
          <a:bodyPr lIns="91425" tIns="91425" rIns="91425" bIns="91425" anchor="b" anchorCtr="0">
            <a:noAutofit/>
          </a:bodyPr>
          <a:lstStyle/>
          <a:p>
            <a:pPr lvl="0"/>
            <a:r>
              <a:rPr lang="en-IN" dirty="0"/>
              <a:t>PAST JUDGEMENTS</a:t>
            </a:r>
            <a:endParaRPr lang="en" dirty="0"/>
          </a:p>
        </p:txBody>
      </p:sp>
      <p:sp>
        <p:nvSpPr>
          <p:cNvPr id="224" name="Shape 224"/>
          <p:cNvSpPr txBox="1">
            <a:spLocks noGrp="1"/>
          </p:cNvSpPr>
          <p:nvPr>
            <p:ph type="sldNum" idx="12"/>
          </p:nvPr>
        </p:nvSpPr>
        <p:spPr>
          <a:xfrm>
            <a:off x="7618000" y="4636500"/>
            <a:ext cx="1487400" cy="315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60</a:t>
            </a:fld>
            <a:endParaRPr lang="en"/>
          </a:p>
        </p:txBody>
      </p:sp>
      <p:sp>
        <p:nvSpPr>
          <p:cNvPr id="2" name="Subtitle 1"/>
          <p:cNvSpPr>
            <a:spLocks noGrp="1"/>
          </p:cNvSpPr>
          <p:nvPr>
            <p:ph type="subTitle" idx="1"/>
          </p:nvPr>
        </p:nvSpPr>
        <p:spPr/>
        <p:txBody>
          <a:bodyPr/>
          <a:lstStyle/>
          <a:p>
            <a:r>
              <a:rPr lang="en-IN" dirty="0"/>
              <a:t>INDIAN </a:t>
            </a:r>
            <a:r>
              <a:rPr lang="en-IN" dirty="0" err="1"/>
              <a:t>Vs</a:t>
            </a:r>
            <a:r>
              <a:rPr lang="en-IN" dirty="0"/>
              <a:t> Foreign EVMs</a:t>
            </a:r>
          </a:p>
        </p:txBody>
      </p:sp>
    </p:spTree>
    <p:extLst>
      <p:ext uri="{BB962C8B-B14F-4D97-AF65-F5344CB8AC3E}">
        <p14:creationId xmlns:p14="http://schemas.microsoft.com/office/powerpoint/2010/main" val="18197049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JUDGEMENT SUMMARY</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61</a:t>
            </a:fld>
            <a:endParaRPr lang="en"/>
          </a:p>
        </p:txBody>
      </p:sp>
      <p:sp>
        <p:nvSpPr>
          <p:cNvPr id="4" name="Rectangle 3"/>
          <p:cNvSpPr/>
          <p:nvPr/>
        </p:nvSpPr>
        <p:spPr>
          <a:xfrm>
            <a:off x="600501" y="1414442"/>
            <a:ext cx="7715915" cy="2308324"/>
          </a:xfrm>
          <a:prstGeom prst="rect">
            <a:avLst/>
          </a:prstGeom>
        </p:spPr>
        <p:txBody>
          <a:bodyPr wrap="square">
            <a:spAutoFit/>
          </a:bodyPr>
          <a:lstStyle/>
          <a:p>
            <a:pPr algn="just"/>
            <a:r>
              <a:rPr lang="en-IN" sz="1800" b="1" dirty="0"/>
              <a:t>Madras High Court 2001</a:t>
            </a:r>
            <a:endParaRPr lang="en-IN" sz="1800" dirty="0"/>
          </a:p>
          <a:p>
            <a:pPr algn="just"/>
            <a:r>
              <a:rPr lang="en-IN" sz="1800" dirty="0"/>
              <a:t> </a:t>
            </a:r>
            <a:r>
              <a:rPr lang="en-US" sz="1800" dirty="0"/>
              <a:t>“</a:t>
            </a:r>
            <a:r>
              <a:rPr lang="en-US" sz="1800" i="1" dirty="0"/>
              <a:t>There is also no question of introducing any virus or bugs for the reason that the EVMs cannot be compared to personal computers.</a:t>
            </a:r>
            <a:r>
              <a:rPr lang="en-US" sz="1800" dirty="0"/>
              <a:t>”</a:t>
            </a:r>
            <a:endParaRPr lang="en-IN" sz="1800" dirty="0"/>
          </a:p>
          <a:p>
            <a:pPr algn="just"/>
            <a:endParaRPr lang="en-IN" sz="1800" b="1" dirty="0"/>
          </a:p>
          <a:p>
            <a:pPr algn="just"/>
            <a:r>
              <a:rPr lang="en-IN" sz="1800" b="1" dirty="0"/>
              <a:t>Karnataka High Court 1999</a:t>
            </a:r>
            <a:endParaRPr lang="en-IN" sz="1800" dirty="0"/>
          </a:p>
          <a:p>
            <a:pPr algn="just"/>
            <a:r>
              <a:rPr lang="en-IN" sz="1800" dirty="0"/>
              <a:t>‘</a:t>
            </a:r>
            <a:r>
              <a:rPr lang="en-IN" sz="1800" b="1" i="1" dirty="0"/>
              <a:t>This invention is undoubtedly a great achievement in the electronic and computer technology and a national pride</a:t>
            </a:r>
            <a:r>
              <a:rPr lang="en-IN" sz="1800" dirty="0"/>
              <a:t>’.</a:t>
            </a:r>
          </a:p>
          <a:p>
            <a:endParaRPr lang="en-US" sz="1800" dirty="0">
              <a:latin typeface="Roboto Condensed" charset="0"/>
              <a:ea typeface="Roboto Condensed" charset="0"/>
            </a:endParaRPr>
          </a:p>
        </p:txBody>
      </p:sp>
    </p:spTree>
    <p:extLst>
      <p:ext uri="{BB962C8B-B14F-4D97-AF65-F5344CB8AC3E}">
        <p14:creationId xmlns:p14="http://schemas.microsoft.com/office/powerpoint/2010/main" val="6835991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JUDGEMENT SUMMARY</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62</a:t>
            </a:fld>
            <a:endParaRPr lang="en"/>
          </a:p>
        </p:txBody>
      </p:sp>
      <p:sp>
        <p:nvSpPr>
          <p:cNvPr id="4" name="Rectangle 3"/>
          <p:cNvSpPr/>
          <p:nvPr/>
        </p:nvSpPr>
        <p:spPr>
          <a:xfrm>
            <a:off x="600501" y="1958518"/>
            <a:ext cx="7715915" cy="1477328"/>
          </a:xfrm>
          <a:prstGeom prst="rect">
            <a:avLst/>
          </a:prstGeom>
        </p:spPr>
        <p:txBody>
          <a:bodyPr wrap="square">
            <a:spAutoFit/>
          </a:bodyPr>
          <a:lstStyle/>
          <a:p>
            <a:pPr algn="just"/>
            <a:r>
              <a:rPr lang="en-IN" sz="1800" b="1" dirty="0"/>
              <a:t>Kerala High Court 2002</a:t>
            </a:r>
            <a:endParaRPr lang="en-IN" sz="1800" dirty="0"/>
          </a:p>
          <a:p>
            <a:pPr algn="just"/>
            <a:r>
              <a:rPr lang="en-GB" sz="1800" dirty="0"/>
              <a:t>In one EP the High Court recorded its appreciation on the efficiency of the mechanism of detecting votes cast by impersonators. Upheld by the </a:t>
            </a:r>
            <a:r>
              <a:rPr lang="en-GB" sz="1800" dirty="0" err="1"/>
              <a:t>Hon’ble</a:t>
            </a:r>
            <a:r>
              <a:rPr lang="en-GB" sz="1800" dirty="0"/>
              <a:t> Supreme Court in 2003.</a:t>
            </a:r>
            <a:endParaRPr lang="en-IN" sz="1800" b="1" dirty="0"/>
          </a:p>
          <a:p>
            <a:endParaRPr lang="en-US" sz="1800" dirty="0">
              <a:latin typeface="Roboto Condensed" charset="0"/>
              <a:ea typeface="Roboto Condensed" charset="0"/>
            </a:endParaRPr>
          </a:p>
        </p:txBody>
      </p:sp>
    </p:spTree>
    <p:extLst>
      <p:ext uri="{BB962C8B-B14F-4D97-AF65-F5344CB8AC3E}">
        <p14:creationId xmlns:p14="http://schemas.microsoft.com/office/powerpoint/2010/main" val="6835991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ctrTitle"/>
          </p:nvPr>
        </p:nvSpPr>
        <p:spPr>
          <a:xfrm>
            <a:off x="463525" y="2485166"/>
            <a:ext cx="4094400" cy="2462848"/>
          </a:xfrm>
          <a:prstGeom prst="rect">
            <a:avLst/>
          </a:prstGeom>
        </p:spPr>
        <p:txBody>
          <a:bodyPr lIns="91425" tIns="91425" rIns="91425" bIns="91425" anchor="b" anchorCtr="0">
            <a:noAutofit/>
          </a:bodyPr>
          <a:lstStyle/>
          <a:p>
            <a:pPr lvl="0"/>
            <a:r>
              <a:rPr lang="en-IN" dirty="0"/>
              <a:t/>
            </a:r>
            <a:br>
              <a:rPr lang="en-IN" dirty="0"/>
            </a:br>
            <a:r>
              <a:rPr lang="en-IN" dirty="0"/>
              <a:t/>
            </a:r>
            <a:br>
              <a:rPr lang="en-IN" dirty="0"/>
            </a:br>
            <a:r>
              <a:rPr lang="en-IN" dirty="0"/>
              <a:t/>
            </a:r>
            <a:br>
              <a:rPr lang="en-IN" dirty="0"/>
            </a:br>
            <a:r>
              <a:rPr lang="en-IN" dirty="0"/>
              <a:t>VOTER VERIFIABLE PAPER AUDIT TRAIL (VVPAT)</a:t>
            </a:r>
            <a:br>
              <a:rPr lang="en-IN" dirty="0"/>
            </a:br>
            <a:endParaRPr lang="en" dirty="0"/>
          </a:p>
        </p:txBody>
      </p:sp>
      <p:sp>
        <p:nvSpPr>
          <p:cNvPr id="224" name="Shape 224"/>
          <p:cNvSpPr txBox="1">
            <a:spLocks noGrp="1"/>
          </p:cNvSpPr>
          <p:nvPr>
            <p:ph type="sldNum" idx="12"/>
          </p:nvPr>
        </p:nvSpPr>
        <p:spPr>
          <a:xfrm>
            <a:off x="7618000" y="4636500"/>
            <a:ext cx="1487400" cy="315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63</a:t>
            </a:fld>
            <a:endParaRPr lang="en"/>
          </a:p>
        </p:txBody>
      </p:sp>
      <p:sp>
        <p:nvSpPr>
          <p:cNvPr id="225" name="Shape 225"/>
          <p:cNvSpPr txBox="1"/>
          <p:nvPr/>
        </p:nvSpPr>
        <p:spPr>
          <a:xfrm>
            <a:off x="463525" y="0"/>
            <a:ext cx="2181600" cy="3136200"/>
          </a:xfrm>
          <a:prstGeom prst="rect">
            <a:avLst/>
          </a:prstGeom>
          <a:noFill/>
          <a:ln>
            <a:noFill/>
          </a:ln>
        </p:spPr>
        <p:txBody>
          <a:bodyPr lIns="91425" tIns="91425" rIns="91425" bIns="91425" anchor="b" anchorCtr="0">
            <a:noAutofit/>
          </a:bodyPr>
          <a:lstStyle/>
          <a:p>
            <a:pPr lvl="0">
              <a:spcBef>
                <a:spcPts val="0"/>
              </a:spcBef>
              <a:buNone/>
            </a:pPr>
            <a:endParaRPr lang="en" sz="12000" b="1" dirty="0">
              <a:solidFill>
                <a:srgbClr val="3F5378"/>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12592050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a:t>VVPAT  </a:t>
            </a:r>
          </a:p>
        </p:txBody>
      </p:sp>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64</a:t>
            </a:fld>
            <a:endParaRPr lang="en"/>
          </a:p>
        </p:txBody>
      </p:sp>
      <p:pic>
        <p:nvPicPr>
          <p:cNvPr id="3" name="Picture 3"/>
          <p:cNvPicPr>
            <a:picLocks noChangeAspect="1" noChangeArrowheads="1"/>
          </p:cNvPicPr>
          <p:nvPr/>
        </p:nvPicPr>
        <p:blipFill>
          <a:blip r:embed="rId2"/>
          <a:srcRect/>
          <a:stretch>
            <a:fillRect/>
          </a:stretch>
        </p:blipFill>
        <p:spPr bwMode="auto">
          <a:xfrm>
            <a:off x="125561" y="1419622"/>
            <a:ext cx="4302423" cy="2304256"/>
          </a:xfrm>
          <a:prstGeom prst="rect">
            <a:avLst/>
          </a:prstGeom>
          <a:ln>
            <a:noFill/>
          </a:ln>
          <a:effectLst>
            <a:outerShdw blurRad="292100" dist="139700" dir="2700000" algn="tl" rotWithShape="0">
              <a:srgbClr val="333333">
                <a:alpha val="65000"/>
              </a:srgbClr>
            </a:outerShdw>
          </a:effectLst>
        </p:spPr>
      </p:pic>
      <p:pic>
        <p:nvPicPr>
          <p:cNvPr id="4" name="Picture 1" descr="Untitled.jpg"/>
          <p:cNvPicPr>
            <a:picLocks noChangeAspect="1" noChangeArrowheads="1"/>
          </p:cNvPicPr>
          <p:nvPr/>
        </p:nvPicPr>
        <p:blipFill>
          <a:blip r:embed="rId3"/>
          <a:srcRect/>
          <a:stretch>
            <a:fillRect/>
          </a:stretch>
        </p:blipFill>
        <p:spPr bwMode="auto">
          <a:xfrm>
            <a:off x="5292080" y="1419622"/>
            <a:ext cx="3088107" cy="2316080"/>
          </a:xfrm>
          <a:prstGeom prst="rect">
            <a:avLst/>
          </a:prstGeom>
          <a:ln>
            <a:noFill/>
          </a:ln>
          <a:effectLst>
            <a:outerShdw blurRad="292100" dist="139700" dir="2700000" algn="tl" rotWithShape="0">
              <a:srgbClr val="333333">
                <a:alpha val="65000"/>
              </a:srgbClr>
            </a:outerShdw>
          </a:effectLst>
        </p:spPr>
      </p:pic>
      <p:sp>
        <p:nvSpPr>
          <p:cNvPr id="6" name="Rounded Rectangle 5"/>
          <p:cNvSpPr/>
          <p:nvPr/>
        </p:nvSpPr>
        <p:spPr>
          <a:xfrm>
            <a:off x="107504" y="3816424"/>
            <a:ext cx="6408712" cy="1203598"/>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IN" sz="2400" b="1" dirty="0">
                <a:solidFill>
                  <a:schemeClr val="accent1">
                    <a:lumMod val="50000"/>
                  </a:schemeClr>
                </a:solidFill>
              </a:rPr>
              <a:t>VVPAT-</a:t>
            </a:r>
            <a:r>
              <a:rPr lang="en-IN" sz="2400" b="1" dirty="0"/>
              <a:t> </a:t>
            </a:r>
            <a:r>
              <a:rPr lang="en-US" sz="2400" b="1" dirty="0">
                <a:solidFill>
                  <a:schemeClr val="tx1"/>
                </a:solidFill>
                <a:latin typeface="Roboto Condensed"/>
                <a:cs typeface="Times New Roman" pitchFamily="18" charset="0"/>
              </a:rPr>
              <a:t>allows the voters to verify that their votes are cast as intended.</a:t>
            </a:r>
            <a:endParaRPr lang="en-IN" sz="2400" b="1" dirty="0"/>
          </a:p>
        </p:txBody>
      </p:sp>
    </p:spTree>
    <p:extLst>
      <p:ext uri="{BB962C8B-B14F-4D97-AF65-F5344CB8AC3E}">
        <p14:creationId xmlns:p14="http://schemas.microsoft.com/office/powerpoint/2010/main" val="17625623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VVPAT </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65</a:t>
            </a:fld>
            <a:endParaRPr lang="en"/>
          </a:p>
        </p:txBody>
      </p:sp>
      <p:sp>
        <p:nvSpPr>
          <p:cNvPr id="5" name="TextBox 4"/>
          <p:cNvSpPr txBox="1"/>
          <p:nvPr/>
        </p:nvSpPr>
        <p:spPr>
          <a:xfrm>
            <a:off x="-36512" y="1326703"/>
            <a:ext cx="8640960" cy="3416320"/>
          </a:xfrm>
          <a:prstGeom prst="rect">
            <a:avLst/>
          </a:prstGeom>
          <a:noFill/>
        </p:spPr>
        <p:txBody>
          <a:bodyPr wrap="square" rtlCol="0">
            <a:spAutoFit/>
          </a:bodyPr>
          <a:lstStyle/>
          <a:p>
            <a:pPr marL="263129" indent="-263129" algn="just">
              <a:buFont typeface="Arial" pitchFamily="34" charset="0"/>
              <a:buChar char="•"/>
              <a:defRPr/>
            </a:pPr>
            <a:r>
              <a:rPr lang="en-US" sz="1800" dirty="0">
                <a:solidFill>
                  <a:schemeClr val="tx1"/>
                </a:solidFill>
                <a:latin typeface="Roboto Condensed"/>
                <a:cs typeface="Times New Roman" pitchFamily="18" charset="0"/>
              </a:rPr>
              <a:t>Voter Verifiable Paper Audit Trail is an independent system, attached with the Electronic Voting Machines, that allows the voters to verify that their votes are cast as intended.</a:t>
            </a:r>
          </a:p>
          <a:p>
            <a:pPr marL="263129" indent="-263129" algn="just">
              <a:buFont typeface="Arial" pitchFamily="34" charset="0"/>
              <a:buChar char="•"/>
              <a:defRPr/>
            </a:pPr>
            <a:r>
              <a:rPr lang="en-US" sz="1800" dirty="0">
                <a:solidFill>
                  <a:schemeClr val="tx1"/>
                </a:solidFill>
                <a:latin typeface="Roboto Condensed"/>
                <a:cs typeface="Times New Roman" pitchFamily="18" charset="0"/>
              </a:rPr>
              <a:t>When a vote is cast, the elector shall be able to view through the transparent window of the </a:t>
            </a:r>
            <a:r>
              <a:rPr lang="en-US" sz="1800" dirty="0">
                <a:latin typeface="Roboto Condensed"/>
                <a:cs typeface="Times New Roman" pitchFamily="18" charset="0"/>
              </a:rPr>
              <a:t>VVPAT</a:t>
            </a:r>
            <a:r>
              <a:rPr lang="en-US" sz="1800" dirty="0">
                <a:solidFill>
                  <a:schemeClr val="tx1"/>
                </a:solidFill>
                <a:latin typeface="Roboto Condensed"/>
                <a:cs typeface="Times New Roman" pitchFamily="18" charset="0"/>
              </a:rPr>
              <a:t>, the printed paper slip showing the </a:t>
            </a:r>
            <a:r>
              <a:rPr lang="en-US" sz="1800" b="1" dirty="0">
                <a:solidFill>
                  <a:schemeClr val="tx1"/>
                </a:solidFill>
                <a:latin typeface="Roboto Condensed"/>
                <a:cs typeface="Times New Roman" pitchFamily="18" charset="0"/>
              </a:rPr>
              <a:t>serial no</a:t>
            </a:r>
            <a:r>
              <a:rPr lang="en-US" sz="1800" dirty="0">
                <a:solidFill>
                  <a:schemeClr val="tx1"/>
                </a:solidFill>
                <a:latin typeface="Roboto Condensed"/>
                <a:cs typeface="Times New Roman" pitchFamily="18" charset="0"/>
              </a:rPr>
              <a:t>, </a:t>
            </a:r>
            <a:r>
              <a:rPr lang="en-US" sz="1800" b="1" dirty="0">
                <a:solidFill>
                  <a:schemeClr val="tx1"/>
                </a:solidFill>
                <a:latin typeface="Roboto Condensed"/>
                <a:cs typeface="Times New Roman" pitchFamily="18" charset="0"/>
              </a:rPr>
              <a:t>name</a:t>
            </a:r>
            <a:r>
              <a:rPr lang="en-US" sz="1800" dirty="0">
                <a:solidFill>
                  <a:schemeClr val="tx1"/>
                </a:solidFill>
                <a:latin typeface="Roboto Condensed"/>
                <a:cs typeface="Times New Roman" pitchFamily="18" charset="0"/>
              </a:rPr>
              <a:t> and the </a:t>
            </a:r>
            <a:r>
              <a:rPr lang="en-US" sz="1800" b="1" dirty="0">
                <a:solidFill>
                  <a:schemeClr val="tx1"/>
                </a:solidFill>
                <a:latin typeface="Roboto Condensed"/>
                <a:cs typeface="Times New Roman" pitchFamily="18" charset="0"/>
              </a:rPr>
              <a:t>symbol</a:t>
            </a:r>
            <a:r>
              <a:rPr lang="en-US" sz="1800" dirty="0">
                <a:solidFill>
                  <a:schemeClr val="tx1"/>
                </a:solidFill>
                <a:latin typeface="Roboto Condensed"/>
                <a:cs typeface="Times New Roman" pitchFamily="18" charset="0"/>
              </a:rPr>
              <a:t> of the candidate of his choice.</a:t>
            </a:r>
          </a:p>
          <a:p>
            <a:pPr marL="263129" indent="-263129" algn="just">
              <a:buFont typeface="Arial" pitchFamily="34" charset="0"/>
              <a:buChar char="•"/>
              <a:defRPr/>
            </a:pPr>
            <a:r>
              <a:rPr lang="en-US" sz="1800" dirty="0">
                <a:solidFill>
                  <a:schemeClr val="tx1"/>
                </a:solidFill>
                <a:latin typeface="Roboto Condensed"/>
                <a:cs typeface="Times New Roman" pitchFamily="18" charset="0"/>
              </a:rPr>
              <a:t>The slip remains exposed through the window for 7 seconds, after which it automatically gets cut and falls in the sealed drop box of the VVPAT.</a:t>
            </a:r>
          </a:p>
          <a:p>
            <a:pPr marL="263129" indent="-263129" algn="just">
              <a:buFont typeface="Arial" pitchFamily="34" charset="0"/>
              <a:buChar char="•"/>
              <a:defRPr/>
            </a:pPr>
            <a:r>
              <a:rPr lang="en-US" sz="1800" dirty="0">
                <a:solidFill>
                  <a:schemeClr val="tx1"/>
                </a:solidFill>
                <a:latin typeface="Roboto Condensed"/>
                <a:cs typeface="Times New Roman" pitchFamily="18" charset="0"/>
              </a:rPr>
              <a:t>Since 2013 to 12 May 2017, VVPATs </a:t>
            </a:r>
            <a:r>
              <a:rPr lang="en-US" sz="1800" dirty="0" smtClean="0">
                <a:solidFill>
                  <a:schemeClr val="tx1"/>
                </a:solidFill>
                <a:latin typeface="Roboto Condensed"/>
                <a:cs typeface="Times New Roman" pitchFamily="18" charset="0"/>
              </a:rPr>
              <a:t>were </a:t>
            </a:r>
            <a:r>
              <a:rPr lang="en-US" sz="1800" dirty="0">
                <a:solidFill>
                  <a:schemeClr val="tx1"/>
                </a:solidFill>
                <a:latin typeface="Roboto Condensed"/>
                <a:cs typeface="Times New Roman" pitchFamily="18" charset="0"/>
              </a:rPr>
              <a:t>used in selected constituencies in every Legislative and Parliamentary  election.</a:t>
            </a:r>
          </a:p>
          <a:p>
            <a:pPr marL="263129" indent="-263129" algn="just">
              <a:buFont typeface="Arial" pitchFamily="34" charset="0"/>
              <a:buChar char="•"/>
              <a:defRPr/>
            </a:pPr>
            <a:r>
              <a:rPr lang="en-US" sz="1800" dirty="0" smtClean="0">
                <a:solidFill>
                  <a:schemeClr val="tx1"/>
                </a:solidFill>
                <a:latin typeface="Roboto Condensed"/>
                <a:cs typeface="Times New Roman" pitchFamily="18" charset="0"/>
              </a:rPr>
              <a:t>Since May 2017, </a:t>
            </a:r>
            <a:r>
              <a:rPr lang="en-US" sz="1800" dirty="0">
                <a:solidFill>
                  <a:schemeClr val="tx1"/>
                </a:solidFill>
                <a:latin typeface="Roboto Condensed"/>
                <a:cs typeface="Times New Roman" pitchFamily="18" charset="0"/>
              </a:rPr>
              <a:t>VVPATs are being used </a:t>
            </a:r>
            <a:r>
              <a:rPr lang="en-US" sz="1800" dirty="0" smtClean="0">
                <a:solidFill>
                  <a:schemeClr val="tx1"/>
                </a:solidFill>
                <a:latin typeface="Roboto Condensed"/>
                <a:cs typeface="Times New Roman" pitchFamily="18" charset="0"/>
              </a:rPr>
              <a:t>at 100% polling stations in </a:t>
            </a:r>
            <a:r>
              <a:rPr lang="en-US" sz="1800" dirty="0">
                <a:solidFill>
                  <a:schemeClr val="tx1"/>
                </a:solidFill>
                <a:latin typeface="Roboto Condensed"/>
                <a:cs typeface="Times New Roman" pitchFamily="18" charset="0"/>
              </a:rPr>
              <a:t>every </a:t>
            </a:r>
            <a:r>
              <a:rPr lang="en-US" sz="1800" dirty="0" smtClean="0">
                <a:solidFill>
                  <a:schemeClr val="tx1"/>
                </a:solidFill>
                <a:latin typeface="Roboto Condensed"/>
                <a:cs typeface="Times New Roman" pitchFamily="18" charset="0"/>
              </a:rPr>
              <a:t>General/Bye election </a:t>
            </a:r>
            <a:r>
              <a:rPr lang="en-US" sz="1800" dirty="0">
                <a:solidFill>
                  <a:schemeClr val="tx1"/>
                </a:solidFill>
                <a:latin typeface="Roboto Condensed"/>
                <a:cs typeface="Times New Roman" pitchFamily="18" charset="0"/>
              </a:rPr>
              <a:t>to </a:t>
            </a:r>
            <a:r>
              <a:rPr lang="en-US" sz="1800" dirty="0" smtClean="0">
                <a:solidFill>
                  <a:schemeClr val="tx1"/>
                </a:solidFill>
                <a:latin typeface="Roboto Condensed"/>
                <a:cs typeface="Times New Roman" pitchFamily="18" charset="0"/>
              </a:rPr>
              <a:t>Lok Sabha and State Legislative Assembly.</a:t>
            </a:r>
            <a:endParaRPr lang="en-US" sz="1800" dirty="0">
              <a:solidFill>
                <a:schemeClr val="tx1"/>
              </a:solidFill>
              <a:latin typeface="Roboto Condensed"/>
              <a:cs typeface="Times New Roman" pitchFamily="18" charset="0"/>
            </a:endParaRPr>
          </a:p>
        </p:txBody>
      </p:sp>
    </p:spTree>
    <p:extLst>
      <p:ext uri="{BB962C8B-B14F-4D97-AF65-F5344CB8AC3E}">
        <p14:creationId xmlns:p14="http://schemas.microsoft.com/office/powerpoint/2010/main" val="4155086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VVPAT Complaint – Rule 49MA</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66</a:t>
            </a:fld>
            <a:endParaRPr lang="en"/>
          </a:p>
        </p:txBody>
      </p:sp>
      <p:sp>
        <p:nvSpPr>
          <p:cNvPr id="4" name="TextBox 3"/>
          <p:cNvSpPr txBox="1"/>
          <p:nvPr/>
        </p:nvSpPr>
        <p:spPr>
          <a:xfrm>
            <a:off x="107504" y="1762819"/>
            <a:ext cx="8568952" cy="3416320"/>
          </a:xfrm>
          <a:prstGeom prst="rect">
            <a:avLst/>
          </a:prstGeom>
          <a:noFill/>
        </p:spPr>
        <p:txBody>
          <a:bodyPr wrap="square" rtlCol="0">
            <a:spAutoFit/>
          </a:bodyPr>
          <a:lstStyle/>
          <a:p>
            <a:r>
              <a:rPr lang="en-US" sz="1800" b="1" dirty="0">
                <a:solidFill>
                  <a:schemeClr val="accent1">
                    <a:lumMod val="50000"/>
                  </a:schemeClr>
                </a:solidFill>
                <a:latin typeface="Roboto Condensed"/>
                <a:cs typeface="Times New Roman" pitchFamily="18" charset="0"/>
              </a:rPr>
              <a:t>In case a voter complains of wrong printing by VVPAT:</a:t>
            </a:r>
          </a:p>
          <a:p>
            <a:endParaRPr lang="en-US" sz="1800" b="1" dirty="0">
              <a:solidFill>
                <a:schemeClr val="accent1">
                  <a:lumMod val="50000"/>
                </a:schemeClr>
              </a:solidFill>
              <a:latin typeface="Roboto Condensed"/>
              <a:cs typeface="Times New Roman" pitchFamily="18" charset="0"/>
            </a:endParaRPr>
          </a:p>
          <a:p>
            <a:pPr marL="285750" indent="-285750">
              <a:buFont typeface="Arial"/>
              <a:buChar char="•"/>
            </a:pPr>
            <a:r>
              <a:rPr lang="en-US" sz="1800" b="1" dirty="0">
                <a:solidFill>
                  <a:schemeClr val="accent1">
                    <a:lumMod val="50000"/>
                  </a:schemeClr>
                </a:solidFill>
                <a:latin typeface="Roboto Condensed"/>
                <a:cs typeface="Times New Roman" pitchFamily="18" charset="0"/>
              </a:rPr>
              <a:t>He will report to Presiding Officer</a:t>
            </a:r>
          </a:p>
          <a:p>
            <a:pPr marL="285750" indent="-285750">
              <a:buFont typeface="Arial"/>
              <a:buChar char="•"/>
            </a:pPr>
            <a:r>
              <a:rPr lang="en-US" sz="1800" b="1" dirty="0">
                <a:solidFill>
                  <a:schemeClr val="accent1">
                    <a:lumMod val="50000"/>
                  </a:schemeClr>
                </a:solidFill>
                <a:latin typeface="Roboto Condensed"/>
                <a:cs typeface="Times New Roman" pitchFamily="18" charset="0"/>
              </a:rPr>
              <a:t>Presiding Officer will take a declaration explaining that if found false he can be penalized.</a:t>
            </a:r>
          </a:p>
          <a:p>
            <a:pPr marL="285750" indent="-285750">
              <a:buFont typeface="Arial"/>
              <a:buChar char="•"/>
            </a:pPr>
            <a:r>
              <a:rPr lang="en-US" sz="1800" b="1" dirty="0">
                <a:solidFill>
                  <a:schemeClr val="accent1">
                    <a:lumMod val="50000"/>
                  </a:schemeClr>
                </a:solidFill>
                <a:latin typeface="Roboto Condensed"/>
                <a:cs typeface="Times New Roman" pitchFamily="18" charset="0"/>
              </a:rPr>
              <a:t>PO will then record in 17A and permit him to cast a ‘test vote’ in presence of PO and Polling Agents</a:t>
            </a:r>
          </a:p>
          <a:p>
            <a:pPr marL="285750" indent="-285750">
              <a:buFont typeface="Arial"/>
              <a:buChar char="•"/>
            </a:pPr>
            <a:r>
              <a:rPr lang="en-US" sz="1800" b="1" dirty="0">
                <a:solidFill>
                  <a:schemeClr val="accent1">
                    <a:lumMod val="50000"/>
                  </a:schemeClr>
                </a:solidFill>
                <a:latin typeface="Roboto Condensed"/>
                <a:cs typeface="Times New Roman" pitchFamily="18" charset="0"/>
              </a:rPr>
              <a:t>If found false PO will record in 17A and 17C so that the test vote is not counted</a:t>
            </a:r>
          </a:p>
          <a:p>
            <a:pPr marL="285750" indent="-285750">
              <a:buFont typeface="Arial"/>
              <a:buChar char="•"/>
            </a:pPr>
            <a:r>
              <a:rPr lang="en-US" sz="1800" b="1" dirty="0">
                <a:solidFill>
                  <a:schemeClr val="accent1">
                    <a:lumMod val="50000"/>
                  </a:schemeClr>
                </a:solidFill>
                <a:latin typeface="Roboto Condensed"/>
                <a:cs typeface="Times New Roman" pitchFamily="18" charset="0"/>
              </a:rPr>
              <a:t>If found true then PO will stop poll and report to RO</a:t>
            </a:r>
          </a:p>
          <a:p>
            <a:pPr marL="285750" indent="-285750">
              <a:buFont typeface="Arial"/>
              <a:buChar char="•"/>
            </a:pPr>
            <a:endParaRPr lang="en-US" sz="1800" b="1" dirty="0">
              <a:solidFill>
                <a:schemeClr val="accent1">
                  <a:lumMod val="50000"/>
                </a:schemeClr>
              </a:solidFill>
              <a:latin typeface="Roboto Condensed"/>
              <a:cs typeface="Times New Roman" pitchFamily="18" charset="0"/>
            </a:endParaRPr>
          </a:p>
          <a:p>
            <a:endParaRPr lang="en-US" sz="1800" b="1" dirty="0">
              <a:solidFill>
                <a:schemeClr val="accent1">
                  <a:lumMod val="50000"/>
                </a:schemeClr>
              </a:solidFill>
              <a:latin typeface="Roboto Condensed"/>
              <a:cs typeface="Times New Roman" pitchFamily="18" charset="0"/>
            </a:endParaRPr>
          </a:p>
        </p:txBody>
      </p:sp>
    </p:spTree>
    <p:extLst>
      <p:ext uri="{BB962C8B-B14F-4D97-AF65-F5344CB8AC3E}">
        <p14:creationId xmlns:p14="http://schemas.microsoft.com/office/powerpoint/2010/main" val="252471076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92575"/>
            <a:ext cx="6048672" cy="766200"/>
          </a:xfrm>
        </p:spPr>
        <p:txBody>
          <a:bodyPr/>
          <a:lstStyle/>
          <a:p>
            <a:r>
              <a:rPr lang="en-IN" dirty="0"/>
              <a:t>VVPAT COUNTING ON FLC &amp; COMMISSIONING</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67</a:t>
            </a:fld>
            <a:endParaRPr lang="en"/>
          </a:p>
        </p:txBody>
      </p:sp>
      <p:sp>
        <p:nvSpPr>
          <p:cNvPr id="4" name="TextBox 3"/>
          <p:cNvSpPr txBox="1"/>
          <p:nvPr/>
        </p:nvSpPr>
        <p:spPr>
          <a:xfrm>
            <a:off x="323528" y="1661380"/>
            <a:ext cx="8496944" cy="2246769"/>
          </a:xfrm>
          <a:prstGeom prst="rect">
            <a:avLst/>
          </a:prstGeom>
          <a:noFill/>
        </p:spPr>
        <p:txBody>
          <a:bodyPr wrap="square" rtlCol="0">
            <a:spAutoFit/>
          </a:bodyPr>
          <a:lstStyle/>
          <a:p>
            <a:pPr marL="285750" indent="-285750" algn="just">
              <a:buFont typeface="Arial" pitchFamily="34" charset="0"/>
              <a:buChar char="•"/>
            </a:pPr>
            <a:r>
              <a:rPr lang="en-US" sz="1600" dirty="0">
                <a:latin typeface="Roboto Condensed" charset="0"/>
                <a:ea typeface="Roboto Condensed" charset="0"/>
              </a:rPr>
              <a:t>In FLC of VVPATs, mock poll with 6 votes against each of 16 candidate buttons are done followed by observation of result and tally of electronic count and printed paper slips of VVPATs for </a:t>
            </a:r>
            <a:r>
              <a:rPr lang="en-US" sz="1600" b="1" dirty="0">
                <a:latin typeface="Roboto Condensed" charset="0"/>
                <a:ea typeface="Roboto Condensed" charset="0"/>
              </a:rPr>
              <a:t>each VVPAT, in the presence of representatives of recognized National and State Political Parties.</a:t>
            </a:r>
          </a:p>
          <a:p>
            <a:pPr algn="just"/>
            <a:endParaRPr lang="en-IN" sz="1200" dirty="0">
              <a:latin typeface="Roboto Condensed" charset="0"/>
              <a:ea typeface="Roboto Condensed" charset="0"/>
            </a:endParaRPr>
          </a:p>
          <a:p>
            <a:pPr marL="285750" indent="-285750" algn="just">
              <a:buFont typeface="Arial" pitchFamily="34" charset="0"/>
              <a:buChar char="•"/>
            </a:pPr>
            <a:r>
              <a:rPr lang="en-US" sz="1600" dirty="0">
                <a:latin typeface="Roboto Condensed" charset="0"/>
                <a:ea typeface="Roboto Condensed" charset="0"/>
              </a:rPr>
              <a:t>In commissioning of EVMs and VVPATs, mock poll with 1000 votes are done in randomly selected 5% of EVMs and VVPATs, followed by observation of result and tally of electronic count and printed paper slips of VVPATs,</a:t>
            </a:r>
            <a:r>
              <a:rPr lang="en-US" sz="1600" b="1" dirty="0">
                <a:latin typeface="Roboto Condensed" charset="0"/>
                <a:ea typeface="Roboto Condensed" charset="0"/>
              </a:rPr>
              <a:t> in the presence of candidates/their representatives</a:t>
            </a:r>
            <a:r>
              <a:rPr lang="en-US" sz="1600" dirty="0">
                <a:latin typeface="Roboto Condensed" charset="0"/>
                <a:ea typeface="Roboto Condensed" charset="0"/>
              </a:rPr>
              <a:t>.</a:t>
            </a:r>
          </a:p>
        </p:txBody>
      </p:sp>
    </p:spTree>
    <p:extLst>
      <p:ext uri="{BB962C8B-B14F-4D97-AF65-F5344CB8AC3E}">
        <p14:creationId xmlns:p14="http://schemas.microsoft.com/office/powerpoint/2010/main" val="280790516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VVPAT RECOUNTING PROCESS</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68</a:t>
            </a:fld>
            <a:endParaRPr lang="en"/>
          </a:p>
        </p:txBody>
      </p:sp>
      <p:sp>
        <p:nvSpPr>
          <p:cNvPr id="4" name="TextBox 3"/>
          <p:cNvSpPr txBox="1"/>
          <p:nvPr/>
        </p:nvSpPr>
        <p:spPr>
          <a:xfrm>
            <a:off x="323528" y="1275606"/>
            <a:ext cx="8496944" cy="3724096"/>
          </a:xfrm>
          <a:prstGeom prst="rect">
            <a:avLst/>
          </a:prstGeom>
          <a:noFill/>
        </p:spPr>
        <p:txBody>
          <a:bodyPr wrap="square" rtlCol="0">
            <a:spAutoFit/>
          </a:bodyPr>
          <a:lstStyle/>
          <a:p>
            <a:pPr marL="285750" indent="-285750">
              <a:buFont typeface="Arial" pitchFamily="34" charset="0"/>
              <a:buChar char="•"/>
            </a:pPr>
            <a:r>
              <a:rPr lang="en-US" sz="1600" dirty="0">
                <a:latin typeface="Roboto Condensed" charset="0"/>
                <a:ea typeface="Roboto Condensed" charset="0"/>
              </a:rPr>
              <a:t>Counting of votes according to Rule 56C of Conduct of Election Rules,1961</a:t>
            </a:r>
          </a:p>
          <a:p>
            <a:pPr marL="285750" indent="-285750">
              <a:buFont typeface="Arial" pitchFamily="34" charset="0"/>
              <a:buChar char="•"/>
            </a:pPr>
            <a:r>
              <a:rPr lang="en-US" sz="1600" dirty="0">
                <a:latin typeface="Roboto Condensed" charset="0"/>
                <a:ea typeface="Roboto Condensed" charset="0"/>
              </a:rPr>
              <a:t>After announcement of result any candidate/ his agent may apply in writing to the RO for counting of paper slips of VVPAT</a:t>
            </a:r>
          </a:p>
          <a:p>
            <a:pPr marL="285750" indent="-285750">
              <a:buFont typeface="Arial" pitchFamily="34" charset="0"/>
              <a:buChar char="•"/>
            </a:pPr>
            <a:r>
              <a:rPr lang="en-US" sz="1600" dirty="0">
                <a:latin typeface="Roboto Condensed" charset="0"/>
                <a:ea typeface="Roboto Condensed" charset="0"/>
              </a:rPr>
              <a:t>The RO shall pass a speaking order on whether the counting will be done or not after considering the following:</a:t>
            </a:r>
          </a:p>
          <a:p>
            <a:pPr marL="1077913" lvl="1" indent="-546100"/>
            <a:r>
              <a:rPr lang="en-US" sz="1600" dirty="0">
                <a:latin typeface="Roboto Condensed" charset="0"/>
                <a:ea typeface="Roboto Condensed" charset="0"/>
              </a:rPr>
              <a:t>	- Whether total number of votes polled in that polling station is more or less than </a:t>
            </a:r>
          </a:p>
          <a:p>
            <a:pPr marL="1077913" lvl="1" indent="-546100"/>
            <a:r>
              <a:rPr lang="en-US" sz="1600" dirty="0">
                <a:latin typeface="Roboto Condensed" charset="0"/>
                <a:ea typeface="Roboto Condensed" charset="0"/>
              </a:rPr>
              <a:t>            the margin of votes between the winning candidate and the applicant</a:t>
            </a:r>
          </a:p>
          <a:p>
            <a:pPr marL="339725"/>
            <a:r>
              <a:rPr lang="en-US" sz="1600" dirty="0">
                <a:latin typeface="Roboto Condensed" charset="0"/>
                <a:ea typeface="Roboto Condensed" charset="0"/>
              </a:rPr>
              <a:t>             - Whether EVM met with any defect and was replaced at that polling station </a:t>
            </a:r>
          </a:p>
          <a:p>
            <a:pPr marL="339725"/>
            <a:r>
              <a:rPr lang="en-US" sz="1600" dirty="0">
                <a:latin typeface="Roboto Condensed" charset="0"/>
                <a:ea typeface="Roboto Condensed" charset="0"/>
              </a:rPr>
              <a:t>                during poll</a:t>
            </a:r>
          </a:p>
          <a:p>
            <a:pPr marL="339725"/>
            <a:r>
              <a:rPr lang="en-US" sz="1600" dirty="0">
                <a:latin typeface="Roboto Condensed" charset="0"/>
                <a:ea typeface="Roboto Condensed" charset="0"/>
              </a:rPr>
              <a:t>             - Whether there was any complaint about the VVPAT not printing the paper slips </a:t>
            </a:r>
          </a:p>
          <a:p>
            <a:pPr marL="339725"/>
            <a:r>
              <a:rPr lang="en-US" sz="1600" dirty="0">
                <a:latin typeface="Roboto Condensed" charset="0"/>
                <a:ea typeface="Roboto Condensed" charset="0"/>
              </a:rPr>
              <a:t>               or complaint under rule 49MA by any voter in that polling station during the poll</a:t>
            </a:r>
          </a:p>
          <a:p>
            <a:pPr marL="285750" indent="-285750">
              <a:buFont typeface="Arial" pitchFamily="34" charset="0"/>
              <a:buChar char="•"/>
            </a:pPr>
            <a:r>
              <a:rPr lang="en-US" sz="1600" dirty="0">
                <a:latin typeface="Roboto Condensed" charset="0"/>
                <a:ea typeface="Roboto Condensed" charset="0"/>
              </a:rPr>
              <a:t>VVPATS were used in all 5 states but in Goa alone recount requested and permitted by RO in all 4 requests</a:t>
            </a:r>
          </a:p>
          <a:p>
            <a:pPr marL="285750" lvl="4" indent="-285750">
              <a:buFont typeface="Arial" pitchFamily="34" charset="0"/>
              <a:buChar char="•"/>
            </a:pPr>
            <a:r>
              <a:rPr lang="en-US" sz="1600" dirty="0">
                <a:latin typeface="Roboto Condensed" charset="0"/>
                <a:ea typeface="Roboto Condensed" charset="0"/>
              </a:rPr>
              <a:t>Count exactly matched in all the 4 recounts done</a:t>
            </a:r>
          </a:p>
          <a:p>
            <a:pPr marL="285750" indent="-285750">
              <a:buFont typeface="Arial" pitchFamily="34" charset="0"/>
              <a:buChar char="•"/>
            </a:pPr>
            <a:endParaRPr lang="en-IN" sz="1200" dirty="0"/>
          </a:p>
        </p:txBody>
      </p:sp>
    </p:spTree>
    <p:extLst>
      <p:ext uri="{BB962C8B-B14F-4D97-AF65-F5344CB8AC3E}">
        <p14:creationId xmlns:p14="http://schemas.microsoft.com/office/powerpoint/2010/main" val="8835231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MANDATORY VVPAT SLIPs COUNTING </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69</a:t>
            </a:fld>
            <a:endParaRPr lang="en"/>
          </a:p>
        </p:txBody>
      </p:sp>
      <p:sp>
        <p:nvSpPr>
          <p:cNvPr id="4" name="TextBox 3"/>
          <p:cNvSpPr txBox="1"/>
          <p:nvPr/>
        </p:nvSpPr>
        <p:spPr>
          <a:xfrm>
            <a:off x="323528" y="1818550"/>
            <a:ext cx="8496944" cy="1508105"/>
          </a:xfrm>
          <a:prstGeom prst="rect">
            <a:avLst/>
          </a:prstGeom>
          <a:noFill/>
        </p:spPr>
        <p:txBody>
          <a:bodyPr wrap="square" rtlCol="0">
            <a:spAutoFit/>
          </a:bodyPr>
          <a:lstStyle/>
          <a:p>
            <a:pPr marL="285750" indent="-285750">
              <a:buFont typeface="Arial" pitchFamily="34" charset="0"/>
              <a:buChar char="•"/>
            </a:pPr>
            <a:r>
              <a:rPr lang="en-IN" sz="1600" dirty="0">
                <a:latin typeface="Roboto Condensed" panose="020B0604020202020204" charset="0"/>
                <a:cs typeface="Roboto Condensed" panose="020B0604020202020204" charset="0"/>
              </a:rPr>
              <a:t>Mandatory verification of VVPAT printed slips of randomly selected </a:t>
            </a:r>
            <a:r>
              <a:rPr lang="en-IN" sz="1600" b="1" dirty="0">
                <a:latin typeface="Roboto Condensed" panose="020B0604020202020204" charset="0"/>
                <a:cs typeface="Roboto Condensed" panose="020B0604020202020204" charset="0"/>
              </a:rPr>
              <a:t>01 polling station</a:t>
            </a:r>
            <a:r>
              <a:rPr lang="en-IN" sz="1600" dirty="0">
                <a:latin typeface="Roboto Condensed" panose="020B0604020202020204" charset="0"/>
                <a:cs typeface="Roboto Condensed" panose="020B0604020202020204" charset="0"/>
              </a:rPr>
              <a:t> of</a:t>
            </a:r>
          </a:p>
          <a:p>
            <a:pPr marL="285750" indent="-285750">
              <a:buFont typeface="Wingdings" charset="2"/>
              <a:buChar char="Ø"/>
            </a:pPr>
            <a:r>
              <a:rPr lang="en-IN" sz="1600" dirty="0" smtClean="0">
                <a:latin typeface="Roboto Condensed" panose="020B0604020202020204" charset="0"/>
                <a:cs typeface="Roboto Condensed" panose="020B0604020202020204" charset="0"/>
              </a:rPr>
              <a:t>   Each Assembly </a:t>
            </a:r>
            <a:r>
              <a:rPr lang="en-IN" sz="1600" dirty="0">
                <a:latin typeface="Roboto Condensed" panose="020B0604020202020204" charset="0"/>
                <a:cs typeface="Roboto Condensed" panose="020B0604020202020204" charset="0"/>
              </a:rPr>
              <a:t>Constituency in Assembly elections</a:t>
            </a:r>
          </a:p>
          <a:p>
            <a:pPr marL="285750" lvl="3" indent="-285750" algn="just">
              <a:buFont typeface="Wingdings" charset="2"/>
              <a:buChar char="Ø"/>
            </a:pPr>
            <a:r>
              <a:rPr lang="en-IN" sz="1600" dirty="0">
                <a:latin typeface="Roboto Condensed" panose="020B0604020202020204" charset="0"/>
                <a:cs typeface="Roboto Condensed" panose="020B0604020202020204" charset="0"/>
              </a:rPr>
              <a:t> </a:t>
            </a:r>
            <a:r>
              <a:rPr lang="en-IN" sz="1600" dirty="0" smtClean="0">
                <a:latin typeface="Roboto Condensed" panose="020B0604020202020204" charset="0"/>
                <a:cs typeface="Roboto Condensed" panose="020B0604020202020204" charset="0"/>
              </a:rPr>
              <a:t>  Each </a:t>
            </a:r>
            <a:r>
              <a:rPr lang="en-IN" sz="1600" dirty="0">
                <a:latin typeface="Roboto Condensed" panose="020B0604020202020204" charset="0"/>
                <a:cs typeface="Roboto Condensed" panose="020B0604020202020204" charset="0"/>
              </a:rPr>
              <a:t>Assembly Segment of Parliamentary Constituency in Parliamentary </a:t>
            </a:r>
            <a:r>
              <a:rPr lang="en-IN" sz="1600" dirty="0" smtClean="0">
                <a:latin typeface="Roboto Condensed" panose="020B0604020202020204" charset="0"/>
                <a:cs typeface="Roboto Condensed" panose="020B0604020202020204" charset="0"/>
              </a:rPr>
              <a:t>elections</a:t>
            </a:r>
            <a:r>
              <a:rPr lang="en-IN" sz="1600" dirty="0">
                <a:latin typeface="Roboto Condensed" panose="020B0604020202020204" charset="0"/>
                <a:cs typeface="Roboto Condensed" panose="020B0604020202020204" charset="0"/>
              </a:rPr>
              <a:t>.</a:t>
            </a:r>
          </a:p>
          <a:p>
            <a:r>
              <a:rPr lang="en-IN" sz="1200" dirty="0"/>
              <a:t>	</a:t>
            </a:r>
          </a:p>
          <a:p>
            <a:pPr marL="285750" indent="-285750" algn="just">
              <a:buFont typeface="Arial" pitchFamily="34" charset="0"/>
              <a:buChar char="•"/>
            </a:pPr>
            <a:r>
              <a:rPr lang="en-IN" sz="1200" dirty="0"/>
              <a:t> </a:t>
            </a:r>
            <a:r>
              <a:rPr lang="en-IN" sz="1600" dirty="0">
                <a:latin typeface="Roboto Condensed" panose="020B0604020202020204" charset="0"/>
                <a:cs typeface="Roboto Condensed" panose="020B0604020202020204" charset="0"/>
              </a:rPr>
              <a:t>In case of non-display of result on Control Unit, printed paper slips of the respective VVPAT are counted.</a:t>
            </a:r>
            <a:endParaRPr lang="en-IN" sz="1200" dirty="0"/>
          </a:p>
        </p:txBody>
      </p:sp>
    </p:spTree>
    <p:extLst>
      <p:ext uri="{BB962C8B-B14F-4D97-AF65-F5344CB8AC3E}">
        <p14:creationId xmlns:p14="http://schemas.microsoft.com/office/powerpoint/2010/main" val="13070368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elated image"/>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1" y="1275606"/>
            <a:ext cx="9252520" cy="3867894"/>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IN" dirty="0"/>
              <a:t>T E C- HISTORY &amp; ROLE</a:t>
            </a:r>
          </a:p>
        </p:txBody>
      </p:sp>
      <p:sp>
        <p:nvSpPr>
          <p:cNvPr id="3" name="Slide Number Placeholder 2"/>
          <p:cNvSpPr>
            <a:spLocks noGrp="1"/>
          </p:cNvSpPr>
          <p:nvPr>
            <p:ph type="sldNum" idx="12"/>
          </p:nvPr>
        </p:nvSpPr>
        <p:spPr/>
        <p:txBody>
          <a:bodyPr/>
          <a:lstStyle/>
          <a:p>
            <a:pPr lvl="0" algn="r">
              <a:spcBef>
                <a:spcPts val="0"/>
              </a:spcBef>
              <a:buNone/>
            </a:pPr>
            <a:fld id="{00000000-1234-1234-1234-123412341234}" type="slidenum">
              <a:rPr lang="en" smtClean="0"/>
              <a:pPr lvl="0" algn="r">
                <a:spcBef>
                  <a:spcPts val="0"/>
                </a:spcBef>
                <a:buNone/>
              </a:pPr>
              <a:t>7</a:t>
            </a:fld>
            <a:endParaRPr lang="en" dirty="0"/>
          </a:p>
        </p:txBody>
      </p:sp>
      <p:cxnSp>
        <p:nvCxnSpPr>
          <p:cNvPr id="10" name="Straight Connector 9"/>
          <p:cNvCxnSpPr/>
          <p:nvPr/>
        </p:nvCxnSpPr>
        <p:spPr>
          <a:xfrm>
            <a:off x="0" y="3060910"/>
            <a:ext cx="914400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2" name="Straight Connector 11"/>
          <p:cNvCxnSpPr/>
          <p:nvPr/>
        </p:nvCxnSpPr>
        <p:spPr>
          <a:xfrm flipV="1">
            <a:off x="1619672" y="2643758"/>
            <a:ext cx="0" cy="432048"/>
          </a:xfrm>
          <a:prstGeom prst="line">
            <a:avLst/>
          </a:prstGeom>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547664" y="2499742"/>
            <a:ext cx="144016" cy="14401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3" name="Straight Connector 22"/>
          <p:cNvCxnSpPr/>
          <p:nvPr/>
        </p:nvCxnSpPr>
        <p:spPr>
          <a:xfrm flipV="1">
            <a:off x="3563888" y="3075806"/>
            <a:ext cx="0" cy="432048"/>
          </a:xfrm>
          <a:prstGeom prst="line">
            <a:avLst/>
          </a:prstGeom>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3491880" y="3507854"/>
            <a:ext cx="144016" cy="14401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7" name="Straight Connector 26"/>
          <p:cNvCxnSpPr/>
          <p:nvPr/>
        </p:nvCxnSpPr>
        <p:spPr>
          <a:xfrm flipV="1">
            <a:off x="7164288" y="3060910"/>
            <a:ext cx="0" cy="432048"/>
          </a:xfrm>
          <a:prstGeom prst="line">
            <a:avLst/>
          </a:prstGeom>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7092280" y="3507854"/>
            <a:ext cx="144016" cy="14401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29" name="Straight Connector 28"/>
          <p:cNvCxnSpPr/>
          <p:nvPr/>
        </p:nvCxnSpPr>
        <p:spPr>
          <a:xfrm flipV="1">
            <a:off x="5580112" y="2643758"/>
            <a:ext cx="0" cy="432048"/>
          </a:xfrm>
          <a:prstGeom prst="line">
            <a:avLst/>
          </a:prstGeom>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5508104" y="2499742"/>
            <a:ext cx="144016" cy="14401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251520" y="2768029"/>
            <a:ext cx="1417376" cy="307777"/>
          </a:xfrm>
          <a:prstGeom prst="rect">
            <a:avLst/>
          </a:prstGeom>
        </p:spPr>
        <p:txBody>
          <a:bodyPr wrap="none">
            <a:spAutoFit/>
          </a:bodyPr>
          <a:lstStyle/>
          <a:p>
            <a:r>
              <a:rPr lang="en-IN" b="1" dirty="0"/>
              <a:t>January, 1990 </a:t>
            </a:r>
          </a:p>
        </p:txBody>
      </p:sp>
      <p:sp>
        <p:nvSpPr>
          <p:cNvPr id="5" name="Rectangle 4"/>
          <p:cNvSpPr/>
          <p:nvPr/>
        </p:nvSpPr>
        <p:spPr>
          <a:xfrm>
            <a:off x="683568" y="1668745"/>
            <a:ext cx="1928026"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spcBef>
                <a:spcPts val="600"/>
              </a:spcBef>
            </a:pPr>
            <a:r>
              <a:rPr lang="en-IN" sz="1600" b="1" dirty="0">
                <a:solidFill>
                  <a:schemeClr val="accent1">
                    <a:lumMod val="75000"/>
                  </a:schemeClr>
                </a:solidFill>
                <a:latin typeface="Roboto Condensed" charset="0"/>
                <a:ea typeface="Roboto Condensed" charset="0"/>
              </a:rPr>
              <a:t>1st Technical Expert Committee (TEC) formed</a:t>
            </a:r>
          </a:p>
        </p:txBody>
      </p:sp>
      <p:sp>
        <p:nvSpPr>
          <p:cNvPr id="17" name="Rectangle 16"/>
          <p:cNvSpPr/>
          <p:nvPr/>
        </p:nvSpPr>
        <p:spPr>
          <a:xfrm>
            <a:off x="2123728" y="3075806"/>
            <a:ext cx="1040670" cy="307777"/>
          </a:xfrm>
          <a:prstGeom prst="rect">
            <a:avLst/>
          </a:prstGeom>
        </p:spPr>
        <p:txBody>
          <a:bodyPr wrap="none">
            <a:spAutoFit/>
          </a:bodyPr>
          <a:lstStyle/>
          <a:p>
            <a:r>
              <a:rPr lang="en-IN" b="1" dirty="0"/>
              <a:t>April 1990</a:t>
            </a:r>
          </a:p>
        </p:txBody>
      </p:sp>
      <p:sp>
        <p:nvSpPr>
          <p:cNvPr id="18" name="Rectangle 17"/>
          <p:cNvSpPr/>
          <p:nvPr/>
        </p:nvSpPr>
        <p:spPr>
          <a:xfrm>
            <a:off x="3995936" y="1422524"/>
            <a:ext cx="3024336" cy="10772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spcBef>
                <a:spcPts val="600"/>
              </a:spcBef>
            </a:pPr>
            <a:r>
              <a:rPr lang="en-IN" sz="1600" b="1" dirty="0">
                <a:solidFill>
                  <a:schemeClr val="accent1">
                    <a:lumMod val="75000"/>
                  </a:schemeClr>
                </a:solidFill>
                <a:latin typeface="Roboto Condensed" charset="0"/>
                <a:ea typeface="Roboto Condensed" charset="0"/>
              </a:rPr>
              <a:t>TEC constituted for evaluation of upgraded EVMs Submitted an Evaluation Report in 2006</a:t>
            </a:r>
            <a:endParaRPr lang="en-IN" b="1" dirty="0"/>
          </a:p>
        </p:txBody>
      </p:sp>
      <p:sp>
        <p:nvSpPr>
          <p:cNvPr id="19" name="Rectangle 18"/>
          <p:cNvSpPr/>
          <p:nvPr/>
        </p:nvSpPr>
        <p:spPr>
          <a:xfrm>
            <a:off x="2555776" y="3651870"/>
            <a:ext cx="1928026" cy="83099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spcBef>
                <a:spcPts val="600"/>
              </a:spcBef>
            </a:pPr>
            <a:r>
              <a:rPr lang="en-IN" sz="1600" b="1" dirty="0">
                <a:solidFill>
                  <a:schemeClr val="accent1">
                    <a:lumMod val="75000"/>
                  </a:schemeClr>
                </a:solidFill>
                <a:latin typeface="Roboto Condensed" charset="0"/>
                <a:ea typeface="Roboto Condensed" charset="0"/>
              </a:rPr>
              <a:t>Recommended use of the EVMs unanimously</a:t>
            </a:r>
          </a:p>
        </p:txBody>
      </p:sp>
      <p:sp>
        <p:nvSpPr>
          <p:cNvPr id="20" name="Rectangle 19"/>
          <p:cNvSpPr/>
          <p:nvPr/>
        </p:nvSpPr>
        <p:spPr>
          <a:xfrm>
            <a:off x="4067944" y="2715766"/>
            <a:ext cx="1499128" cy="307777"/>
          </a:xfrm>
          <a:prstGeom prst="rect">
            <a:avLst/>
          </a:prstGeom>
        </p:spPr>
        <p:txBody>
          <a:bodyPr wrap="none">
            <a:spAutoFit/>
          </a:bodyPr>
          <a:lstStyle/>
          <a:p>
            <a:r>
              <a:rPr lang="en-IN" b="1" dirty="0"/>
              <a:t>December 2005</a:t>
            </a:r>
          </a:p>
        </p:txBody>
      </p:sp>
      <p:sp>
        <p:nvSpPr>
          <p:cNvPr id="21" name="Rectangle 20"/>
          <p:cNvSpPr/>
          <p:nvPr/>
        </p:nvSpPr>
        <p:spPr>
          <a:xfrm>
            <a:off x="5665160" y="3075806"/>
            <a:ext cx="1508746" cy="307777"/>
          </a:xfrm>
          <a:prstGeom prst="rect">
            <a:avLst/>
          </a:prstGeom>
        </p:spPr>
        <p:txBody>
          <a:bodyPr wrap="none">
            <a:spAutoFit/>
          </a:bodyPr>
          <a:lstStyle/>
          <a:p>
            <a:r>
              <a:rPr lang="en-IN" b="1" dirty="0"/>
              <a:t>November 2010</a:t>
            </a:r>
          </a:p>
        </p:txBody>
      </p:sp>
      <p:sp>
        <p:nvSpPr>
          <p:cNvPr id="22" name="Rectangle 21"/>
          <p:cNvSpPr/>
          <p:nvPr/>
        </p:nvSpPr>
        <p:spPr>
          <a:xfrm>
            <a:off x="6172366" y="3651870"/>
            <a:ext cx="1928026" cy="6617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a:spcBef>
                <a:spcPts val="600"/>
              </a:spcBef>
            </a:pPr>
            <a:r>
              <a:rPr lang="en-IN" sz="1600" b="1" dirty="0">
                <a:solidFill>
                  <a:schemeClr val="accent1">
                    <a:lumMod val="75000"/>
                  </a:schemeClr>
                </a:solidFill>
                <a:latin typeface="Roboto Condensed" charset="0"/>
                <a:ea typeface="Roboto Condensed" charset="0"/>
              </a:rPr>
              <a:t>Latest </a:t>
            </a:r>
          </a:p>
          <a:p>
            <a:pPr lvl="0">
              <a:spcBef>
                <a:spcPts val="600"/>
              </a:spcBef>
            </a:pPr>
            <a:r>
              <a:rPr lang="en-IN" sz="1600" b="1" dirty="0">
                <a:solidFill>
                  <a:schemeClr val="accent1">
                    <a:lumMod val="75000"/>
                  </a:schemeClr>
                </a:solidFill>
                <a:latin typeface="Roboto Condensed" charset="0"/>
                <a:ea typeface="Roboto Condensed" charset="0"/>
              </a:rPr>
              <a:t>reconstitution </a:t>
            </a:r>
          </a:p>
        </p:txBody>
      </p:sp>
    </p:spTree>
    <p:extLst>
      <p:ext uri="{BB962C8B-B14F-4D97-AF65-F5344CB8AC3E}">
        <p14:creationId xmlns:p14="http://schemas.microsoft.com/office/powerpoint/2010/main" val="41482997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a:t>PRESENT STATUS</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70</a:t>
            </a:fld>
            <a:endParaRPr lang="en"/>
          </a:p>
        </p:txBody>
      </p:sp>
      <p:sp>
        <p:nvSpPr>
          <p:cNvPr id="4" name="Rectangle 3"/>
          <p:cNvSpPr/>
          <p:nvPr/>
        </p:nvSpPr>
        <p:spPr>
          <a:xfrm>
            <a:off x="755576" y="1556088"/>
            <a:ext cx="7056784" cy="3139321"/>
          </a:xfrm>
          <a:prstGeom prst="rect">
            <a:avLst/>
          </a:prstGeom>
        </p:spPr>
        <p:txBody>
          <a:bodyPr wrap="square">
            <a:spAutoFit/>
          </a:bodyPr>
          <a:lstStyle/>
          <a:p>
            <a:pPr marL="285750" indent="-285750">
              <a:buFont typeface="Wingdings" pitchFamily="2" charset="2"/>
              <a:buChar char="Ø"/>
            </a:pPr>
            <a:r>
              <a:rPr lang="en-US" sz="1800" dirty="0">
                <a:latin typeface="Roboto Condensed" charset="0"/>
                <a:ea typeface="Roboto Condensed" charset="0"/>
              </a:rPr>
              <a:t>In the light of technical security features and administrative safeguards, Commission has full confidence on its EVM system</a:t>
            </a:r>
          </a:p>
          <a:p>
            <a:pPr marL="285750" indent="-285750">
              <a:buFont typeface="Wingdings" pitchFamily="2" charset="2"/>
              <a:buChar char="Ø"/>
            </a:pPr>
            <a:endParaRPr lang="en-US" sz="1800" dirty="0">
              <a:latin typeface="Roboto Condensed" charset="0"/>
              <a:ea typeface="Roboto Condensed" charset="0"/>
            </a:endParaRPr>
          </a:p>
          <a:p>
            <a:pPr marL="285750" indent="-285750">
              <a:buFont typeface="Wingdings" pitchFamily="2" charset="2"/>
              <a:buChar char="Ø"/>
            </a:pPr>
            <a:r>
              <a:rPr lang="en-US" sz="1800" dirty="0">
                <a:latin typeface="Roboto Condensed" charset="0"/>
                <a:ea typeface="Roboto Condensed" charset="0"/>
              </a:rPr>
              <a:t>Commission </a:t>
            </a:r>
            <a:r>
              <a:rPr lang="en-US" sz="1800" dirty="0" smtClean="0">
                <a:latin typeface="Roboto Condensed" charset="0"/>
                <a:ea typeface="Roboto Condensed" charset="0"/>
              </a:rPr>
              <a:t>is committed </a:t>
            </a:r>
            <a:r>
              <a:rPr lang="en-US" sz="1800" dirty="0">
                <a:latin typeface="Roboto Condensed" charset="0"/>
                <a:ea typeface="Roboto Condensed" charset="0"/>
              </a:rPr>
              <a:t>to </a:t>
            </a:r>
            <a:r>
              <a:rPr lang="en-US" sz="1800" dirty="0" smtClean="0">
                <a:latin typeface="Roboto Condensed" charset="0"/>
                <a:ea typeface="Roboto Condensed" charset="0"/>
              </a:rPr>
              <a:t>deploying 100% </a:t>
            </a:r>
            <a:r>
              <a:rPr lang="en-US" sz="1800" dirty="0">
                <a:latin typeface="Roboto Condensed" charset="0"/>
                <a:ea typeface="Roboto Condensed" charset="0"/>
              </a:rPr>
              <a:t>VVPATs in </a:t>
            </a:r>
            <a:r>
              <a:rPr lang="en-US" sz="1800">
                <a:latin typeface="Roboto Condensed" charset="0"/>
                <a:ea typeface="Roboto Condensed" charset="0"/>
              </a:rPr>
              <a:t>all </a:t>
            </a:r>
            <a:r>
              <a:rPr lang="en-US" sz="1800" smtClean="0">
                <a:latin typeface="Roboto Condensed" charset="0"/>
                <a:ea typeface="Roboto Condensed" charset="0"/>
              </a:rPr>
              <a:t>future elections</a:t>
            </a:r>
            <a:endParaRPr lang="en-US" sz="1800" dirty="0">
              <a:latin typeface="Roboto Condensed" charset="0"/>
              <a:ea typeface="Roboto Condensed" charset="0"/>
            </a:endParaRPr>
          </a:p>
          <a:p>
            <a:pPr marL="285750" indent="-285750">
              <a:buFont typeface="Wingdings" pitchFamily="2" charset="2"/>
              <a:buChar char="Ø"/>
            </a:pPr>
            <a:endParaRPr lang="en-US" sz="1800" dirty="0">
              <a:latin typeface="Roboto Condensed" charset="0"/>
              <a:ea typeface="Roboto Condensed" charset="0"/>
            </a:endParaRPr>
          </a:p>
          <a:p>
            <a:pPr marL="285750" indent="-285750">
              <a:buFont typeface="Wingdings" pitchFamily="2" charset="2"/>
              <a:buChar char="Ø"/>
            </a:pPr>
            <a:r>
              <a:rPr lang="en-US" sz="1800" dirty="0">
                <a:latin typeface="Roboto Condensed" charset="0"/>
                <a:ea typeface="Roboto Condensed" charset="0"/>
              </a:rPr>
              <a:t>Orders placed to supply </a:t>
            </a:r>
            <a:r>
              <a:rPr lang="en-US" sz="1800" b="1" dirty="0">
                <a:latin typeface="Roboto Condensed" charset="0"/>
                <a:ea typeface="Roboto Condensed" charset="0"/>
              </a:rPr>
              <a:t>16.15 lakh VVPATs</a:t>
            </a:r>
            <a:r>
              <a:rPr lang="en-US" sz="1800" dirty="0">
                <a:latin typeface="Roboto Condensed" charset="0"/>
                <a:ea typeface="Roboto Condensed" charset="0"/>
              </a:rPr>
              <a:t>, </a:t>
            </a:r>
            <a:r>
              <a:rPr lang="en-US" sz="1800" b="1" dirty="0">
                <a:latin typeface="Roboto Condensed" charset="0"/>
                <a:ea typeface="Roboto Condensed" charset="0"/>
              </a:rPr>
              <a:t>13.95 lakh BUs</a:t>
            </a:r>
            <a:r>
              <a:rPr lang="en-US" sz="1800" dirty="0">
                <a:latin typeface="Roboto Condensed" charset="0"/>
                <a:ea typeface="Roboto Condensed" charset="0"/>
              </a:rPr>
              <a:t> &amp; </a:t>
            </a:r>
            <a:r>
              <a:rPr lang="en-US" sz="1800" b="1" dirty="0">
                <a:latin typeface="Roboto Condensed" charset="0"/>
                <a:ea typeface="Roboto Condensed" charset="0"/>
              </a:rPr>
              <a:t>9.30 lakh CUs </a:t>
            </a:r>
            <a:r>
              <a:rPr lang="en-US" sz="1800" dirty="0">
                <a:latin typeface="Roboto Condensed" charset="0"/>
                <a:ea typeface="Roboto Condensed" charset="0"/>
              </a:rPr>
              <a:t>by Sep 2018 	</a:t>
            </a:r>
          </a:p>
          <a:p>
            <a:pPr marL="285750" indent="-285750">
              <a:buFont typeface="Wingdings" pitchFamily="2" charset="2"/>
              <a:buChar char="Ø"/>
            </a:pPr>
            <a:endParaRPr lang="en-US" sz="1800" dirty="0">
              <a:latin typeface="Roboto Condensed" charset="0"/>
              <a:ea typeface="Roboto Condensed" charset="0"/>
            </a:endParaRPr>
          </a:p>
          <a:p>
            <a:pPr marL="285750" lvl="1" indent="-285750">
              <a:buFont typeface="Wingdings" pitchFamily="2" charset="2"/>
              <a:buChar char="Ø"/>
            </a:pPr>
            <a:r>
              <a:rPr lang="en-US" sz="1800" dirty="0">
                <a:latin typeface="Roboto Condensed" charset="0"/>
                <a:ea typeface="Roboto Condensed" charset="0"/>
              </a:rPr>
              <a:t>Delivery started and expected to complete by </a:t>
            </a:r>
            <a:r>
              <a:rPr lang="en-US" sz="1800" b="1" dirty="0">
                <a:latin typeface="Roboto Condensed" charset="0"/>
                <a:ea typeface="Roboto Condensed" charset="0"/>
              </a:rPr>
              <a:t>Sep 2018</a:t>
            </a:r>
          </a:p>
          <a:p>
            <a:pPr lvl="1"/>
            <a:endParaRPr lang="en-US" sz="1800" dirty="0">
              <a:latin typeface="Roboto Condensed" charset="0"/>
              <a:ea typeface="Roboto Condensed" charset="0"/>
            </a:endParaRPr>
          </a:p>
        </p:txBody>
      </p:sp>
    </p:spTree>
    <p:extLst>
      <p:ext uri="{BB962C8B-B14F-4D97-AF65-F5344CB8AC3E}">
        <p14:creationId xmlns:p14="http://schemas.microsoft.com/office/powerpoint/2010/main" val="261813090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IN" dirty="0"/>
              <a:t>THANK YOU</a:t>
            </a:r>
          </a:p>
        </p:txBody>
      </p:sp>
    </p:spTree>
    <p:extLst>
      <p:ext uri="{BB962C8B-B14F-4D97-AF65-F5344CB8AC3E}">
        <p14:creationId xmlns:p14="http://schemas.microsoft.com/office/powerpoint/2010/main" val="7067137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a:t>ROLE OF TEC</a:t>
            </a:r>
          </a:p>
        </p:txBody>
      </p:sp>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pPr lvl="0">
                <a:spcBef>
                  <a:spcPts val="0"/>
                </a:spcBef>
                <a:buNone/>
              </a:pPr>
              <a:t>8</a:t>
            </a:fld>
            <a:endParaRPr lang="en"/>
          </a:p>
        </p:txBody>
      </p:sp>
      <p:sp>
        <p:nvSpPr>
          <p:cNvPr id="24" name="Block Arc 23"/>
          <p:cNvSpPr/>
          <p:nvPr/>
        </p:nvSpPr>
        <p:spPr>
          <a:xfrm>
            <a:off x="-4558839" y="395631"/>
            <a:ext cx="5472816" cy="5472816"/>
          </a:xfrm>
          <a:prstGeom prst="blockArc">
            <a:avLst>
              <a:gd name="adj1" fmla="val 18900000"/>
              <a:gd name="adj2" fmla="val 2700000"/>
              <a:gd name="adj3" fmla="val 395"/>
            </a:avLst>
          </a:prstGeom>
        </p:spPr>
        <p:style>
          <a:lnRef idx="2">
            <a:schemeClr val="accent1">
              <a:tint val="99000"/>
              <a:hueOff val="0"/>
              <a:satOff val="0"/>
              <a:lumOff val="0"/>
              <a:alphaOff val="0"/>
            </a:schemeClr>
          </a:lnRef>
          <a:fillRef idx="0">
            <a:schemeClr val="accent1">
              <a:tint val="99000"/>
              <a:hueOff val="0"/>
              <a:satOff val="0"/>
              <a:lumOff val="0"/>
              <a:alphaOff val="0"/>
            </a:schemeClr>
          </a:fillRef>
          <a:effectRef idx="0">
            <a:schemeClr val="accent1">
              <a:tint val="99000"/>
              <a:hueOff val="0"/>
              <a:satOff val="0"/>
              <a:lumOff val="0"/>
              <a:alphaOff val="0"/>
            </a:schemeClr>
          </a:effectRef>
          <a:fontRef idx="minor">
            <a:schemeClr val="tx1">
              <a:hueOff val="0"/>
              <a:satOff val="0"/>
              <a:lumOff val="0"/>
              <a:alphaOff val="0"/>
            </a:schemeClr>
          </a:fontRef>
        </p:style>
      </p:sp>
      <p:sp>
        <p:nvSpPr>
          <p:cNvPr id="25" name="Freeform 24"/>
          <p:cNvSpPr/>
          <p:nvPr/>
        </p:nvSpPr>
        <p:spPr>
          <a:xfrm>
            <a:off x="420034" y="1353956"/>
            <a:ext cx="8561275" cy="508162"/>
          </a:xfrm>
          <a:custGeom>
            <a:avLst/>
            <a:gdLst>
              <a:gd name="connsiteX0" fmla="*/ 0 w 8561275"/>
              <a:gd name="connsiteY0" fmla="*/ 0 h 508162"/>
              <a:gd name="connsiteX1" fmla="*/ 8561275 w 8561275"/>
              <a:gd name="connsiteY1" fmla="*/ 0 h 508162"/>
              <a:gd name="connsiteX2" fmla="*/ 8561275 w 8561275"/>
              <a:gd name="connsiteY2" fmla="*/ 508162 h 508162"/>
              <a:gd name="connsiteX3" fmla="*/ 0 w 8561275"/>
              <a:gd name="connsiteY3" fmla="*/ 508162 h 508162"/>
              <a:gd name="connsiteX4" fmla="*/ 0 w 8561275"/>
              <a:gd name="connsiteY4" fmla="*/ 0 h 508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1275" h="508162">
                <a:moveTo>
                  <a:pt x="0" y="0"/>
                </a:moveTo>
                <a:lnTo>
                  <a:pt x="8561275" y="0"/>
                </a:lnTo>
                <a:lnTo>
                  <a:pt x="8561275" y="508162"/>
                </a:lnTo>
                <a:lnTo>
                  <a:pt x="0" y="508162"/>
                </a:lnTo>
                <a:lnTo>
                  <a:pt x="0" y="0"/>
                </a:lnTo>
                <a:close/>
              </a:path>
            </a:pathLst>
          </a:custGeom>
          <a:solidFill>
            <a:schemeClr val="tx2"/>
          </a:solidFill>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spcFirstLastPara="0" vert="horz" wrap="square" lIns="403354" tIns="40640" rIns="40640" bIns="40640" numCol="1" spcCol="1270" anchor="ctr" anchorCtr="0">
            <a:noAutofit/>
          </a:bodyPr>
          <a:lstStyle/>
          <a:p>
            <a:pPr lvl="0" algn="l" defTabSz="711200">
              <a:lnSpc>
                <a:spcPct val="90000"/>
              </a:lnSpc>
              <a:spcBef>
                <a:spcPct val="0"/>
              </a:spcBef>
              <a:spcAft>
                <a:spcPct val="35000"/>
              </a:spcAft>
            </a:pPr>
            <a:r>
              <a:rPr lang="en-IN" sz="1600" b="1" kern="1200" dirty="0">
                <a:solidFill>
                  <a:schemeClr val="accent1">
                    <a:lumMod val="75000"/>
                  </a:schemeClr>
                </a:solidFill>
                <a:latin typeface="Roboto Condensed" charset="0"/>
                <a:ea typeface="Roboto Condensed" charset="0"/>
                <a:cs typeface="Roboto Condensed" charset="0"/>
              </a:rPr>
              <a:t>Give technical advice to build specifications and design of newer versions of EVMs/VVPATs </a:t>
            </a:r>
          </a:p>
        </p:txBody>
      </p:sp>
      <p:sp>
        <p:nvSpPr>
          <p:cNvPr id="26" name="Oval 25"/>
          <p:cNvSpPr/>
          <p:nvPr/>
        </p:nvSpPr>
        <p:spPr>
          <a:xfrm>
            <a:off x="102432" y="1290436"/>
            <a:ext cx="635203" cy="635203"/>
          </a:xfrm>
          <a:prstGeom prst="ellipse">
            <a:avLst/>
          </a:prstGeom>
          <a:solidFill>
            <a:schemeClr val="bg1"/>
          </a:solidFill>
        </p:spPr>
        <p:style>
          <a:lnRef idx="2">
            <a:schemeClr val="accent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7" name="Freeform 26"/>
          <p:cNvSpPr/>
          <p:nvPr/>
        </p:nvSpPr>
        <p:spPr>
          <a:xfrm>
            <a:off x="784168" y="2115956"/>
            <a:ext cx="8197140" cy="508162"/>
          </a:xfrm>
          <a:custGeom>
            <a:avLst/>
            <a:gdLst>
              <a:gd name="connsiteX0" fmla="*/ 0 w 8197140"/>
              <a:gd name="connsiteY0" fmla="*/ 0 h 508162"/>
              <a:gd name="connsiteX1" fmla="*/ 8197140 w 8197140"/>
              <a:gd name="connsiteY1" fmla="*/ 0 h 508162"/>
              <a:gd name="connsiteX2" fmla="*/ 8197140 w 8197140"/>
              <a:gd name="connsiteY2" fmla="*/ 508162 h 508162"/>
              <a:gd name="connsiteX3" fmla="*/ 0 w 8197140"/>
              <a:gd name="connsiteY3" fmla="*/ 508162 h 508162"/>
              <a:gd name="connsiteX4" fmla="*/ 0 w 8197140"/>
              <a:gd name="connsiteY4" fmla="*/ 0 h 508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7140" h="508162">
                <a:moveTo>
                  <a:pt x="0" y="0"/>
                </a:moveTo>
                <a:lnTo>
                  <a:pt x="8197140" y="0"/>
                </a:lnTo>
                <a:lnTo>
                  <a:pt x="8197140" y="508162"/>
                </a:lnTo>
                <a:lnTo>
                  <a:pt x="0" y="508162"/>
                </a:lnTo>
                <a:lnTo>
                  <a:pt x="0" y="0"/>
                </a:lnTo>
                <a:close/>
              </a:path>
            </a:pathLst>
          </a:custGeom>
          <a:solidFill>
            <a:schemeClr val="accent1">
              <a:lumMod val="20000"/>
              <a:lumOff val="80000"/>
            </a:schemeClr>
          </a:solidFill>
        </p:spPr>
        <p:style>
          <a:lnRef idx="2">
            <a:schemeClr val="lt1">
              <a:hueOff val="0"/>
              <a:satOff val="0"/>
              <a:lumOff val="0"/>
              <a:alphaOff val="0"/>
            </a:schemeClr>
          </a:lnRef>
          <a:fillRef idx="1">
            <a:scrgbClr r="0" g="0" b="0"/>
          </a:fillRef>
          <a:effectRef idx="0">
            <a:schemeClr val="accent1">
              <a:shade val="80000"/>
              <a:hueOff val="100875"/>
              <a:satOff val="-3849"/>
              <a:lumOff val="7129"/>
              <a:alphaOff val="0"/>
            </a:schemeClr>
          </a:effectRef>
          <a:fontRef idx="minor">
            <a:schemeClr val="lt1"/>
          </a:fontRef>
        </p:style>
        <p:txBody>
          <a:bodyPr spcFirstLastPara="0" vert="horz" wrap="square" lIns="403354" tIns="40640" rIns="40640" bIns="40640" numCol="1" spcCol="1270" anchor="ctr" anchorCtr="0">
            <a:noAutofit/>
          </a:bodyPr>
          <a:lstStyle/>
          <a:p>
            <a:pPr lvl="0" algn="l" defTabSz="711200">
              <a:lnSpc>
                <a:spcPct val="90000"/>
              </a:lnSpc>
              <a:spcBef>
                <a:spcPct val="0"/>
              </a:spcBef>
              <a:spcAft>
                <a:spcPct val="35000"/>
              </a:spcAft>
            </a:pPr>
            <a:r>
              <a:rPr lang="en-IN" sz="1600" b="1" kern="1200" dirty="0">
                <a:solidFill>
                  <a:schemeClr val="accent1">
                    <a:lumMod val="75000"/>
                  </a:schemeClr>
                </a:solidFill>
                <a:latin typeface="Roboto Condensed" charset="0"/>
                <a:ea typeface="Roboto Condensed" charset="0"/>
                <a:cs typeface="Roboto Condensed" charset="0"/>
              </a:rPr>
              <a:t>Examine design proposals of manufacturers on EVMs and offer recommendations for improvement</a:t>
            </a:r>
          </a:p>
        </p:txBody>
      </p:sp>
      <p:sp>
        <p:nvSpPr>
          <p:cNvPr id="28" name="Oval 27"/>
          <p:cNvSpPr/>
          <p:nvPr/>
        </p:nvSpPr>
        <p:spPr>
          <a:xfrm>
            <a:off x="466567" y="2052436"/>
            <a:ext cx="635203" cy="635203"/>
          </a:xfrm>
          <a:prstGeom prst="ellipse">
            <a:avLst/>
          </a:prstGeom>
        </p:spPr>
        <p:style>
          <a:lnRef idx="2">
            <a:schemeClr val="accent1">
              <a:shade val="80000"/>
              <a:hueOff val="100875"/>
              <a:satOff val="-3849"/>
              <a:lumOff val="7129"/>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9" name="Freeform 28"/>
          <p:cNvSpPr/>
          <p:nvPr/>
        </p:nvSpPr>
        <p:spPr>
          <a:xfrm>
            <a:off x="895928" y="2877956"/>
            <a:ext cx="8085380" cy="508162"/>
          </a:xfrm>
          <a:custGeom>
            <a:avLst/>
            <a:gdLst>
              <a:gd name="connsiteX0" fmla="*/ 0 w 8085380"/>
              <a:gd name="connsiteY0" fmla="*/ 0 h 508162"/>
              <a:gd name="connsiteX1" fmla="*/ 8085380 w 8085380"/>
              <a:gd name="connsiteY1" fmla="*/ 0 h 508162"/>
              <a:gd name="connsiteX2" fmla="*/ 8085380 w 8085380"/>
              <a:gd name="connsiteY2" fmla="*/ 508162 h 508162"/>
              <a:gd name="connsiteX3" fmla="*/ 0 w 8085380"/>
              <a:gd name="connsiteY3" fmla="*/ 508162 h 508162"/>
              <a:gd name="connsiteX4" fmla="*/ 0 w 8085380"/>
              <a:gd name="connsiteY4" fmla="*/ 0 h 508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85380" h="508162">
                <a:moveTo>
                  <a:pt x="0" y="0"/>
                </a:moveTo>
                <a:lnTo>
                  <a:pt x="8085380" y="0"/>
                </a:lnTo>
                <a:lnTo>
                  <a:pt x="8085380" y="508162"/>
                </a:lnTo>
                <a:lnTo>
                  <a:pt x="0" y="508162"/>
                </a:lnTo>
                <a:lnTo>
                  <a:pt x="0" y="0"/>
                </a:lnTo>
                <a:close/>
              </a:path>
            </a:pathLst>
          </a:custGeom>
          <a:solidFill>
            <a:schemeClr val="accent3">
              <a:lumMod val="40000"/>
              <a:lumOff val="60000"/>
            </a:schemeClr>
          </a:solidFill>
        </p:spPr>
        <p:style>
          <a:lnRef idx="2">
            <a:schemeClr val="lt1">
              <a:hueOff val="0"/>
              <a:satOff val="0"/>
              <a:lumOff val="0"/>
              <a:alphaOff val="0"/>
            </a:schemeClr>
          </a:lnRef>
          <a:fillRef idx="1">
            <a:scrgbClr r="0" g="0" b="0"/>
          </a:fillRef>
          <a:effectRef idx="0">
            <a:schemeClr val="accent1">
              <a:shade val="80000"/>
              <a:hueOff val="201751"/>
              <a:satOff val="-7699"/>
              <a:lumOff val="14258"/>
              <a:alphaOff val="0"/>
            </a:schemeClr>
          </a:effectRef>
          <a:fontRef idx="minor">
            <a:schemeClr val="lt1"/>
          </a:fontRef>
        </p:style>
        <p:txBody>
          <a:bodyPr spcFirstLastPara="0" vert="horz" wrap="square" lIns="403354" tIns="40640" rIns="40640" bIns="40640" numCol="1" spcCol="1270" anchor="ctr" anchorCtr="0">
            <a:noAutofit/>
          </a:bodyPr>
          <a:lstStyle/>
          <a:p>
            <a:pPr lvl="0" algn="l" defTabSz="711200">
              <a:lnSpc>
                <a:spcPct val="90000"/>
              </a:lnSpc>
              <a:spcBef>
                <a:spcPct val="0"/>
              </a:spcBef>
              <a:spcAft>
                <a:spcPct val="35000"/>
              </a:spcAft>
            </a:pPr>
            <a:r>
              <a:rPr lang="en-IN" sz="1600" b="1" kern="1200" dirty="0">
                <a:solidFill>
                  <a:schemeClr val="accent1">
                    <a:lumMod val="75000"/>
                  </a:schemeClr>
                </a:solidFill>
                <a:latin typeface="Roboto Condensed" charset="0"/>
                <a:ea typeface="Roboto Condensed" charset="0"/>
                <a:cs typeface="Roboto Condensed" charset="0"/>
              </a:rPr>
              <a:t>Mentor design process</a:t>
            </a:r>
          </a:p>
        </p:txBody>
      </p:sp>
      <p:sp>
        <p:nvSpPr>
          <p:cNvPr id="30" name="Oval 29"/>
          <p:cNvSpPr/>
          <p:nvPr/>
        </p:nvSpPr>
        <p:spPr>
          <a:xfrm>
            <a:off x="578327" y="2814436"/>
            <a:ext cx="635203" cy="635203"/>
          </a:xfrm>
          <a:prstGeom prst="ellipse">
            <a:avLst/>
          </a:prstGeom>
        </p:spPr>
        <p:style>
          <a:lnRef idx="2">
            <a:schemeClr val="accent1">
              <a:shade val="80000"/>
              <a:hueOff val="201751"/>
              <a:satOff val="-7699"/>
              <a:lumOff val="14258"/>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1" name="Freeform 30"/>
          <p:cNvSpPr/>
          <p:nvPr/>
        </p:nvSpPr>
        <p:spPr>
          <a:xfrm>
            <a:off x="784168" y="3639956"/>
            <a:ext cx="8197140" cy="508162"/>
          </a:xfrm>
          <a:custGeom>
            <a:avLst/>
            <a:gdLst>
              <a:gd name="connsiteX0" fmla="*/ 0 w 8197140"/>
              <a:gd name="connsiteY0" fmla="*/ 0 h 508162"/>
              <a:gd name="connsiteX1" fmla="*/ 8197140 w 8197140"/>
              <a:gd name="connsiteY1" fmla="*/ 0 h 508162"/>
              <a:gd name="connsiteX2" fmla="*/ 8197140 w 8197140"/>
              <a:gd name="connsiteY2" fmla="*/ 508162 h 508162"/>
              <a:gd name="connsiteX3" fmla="*/ 0 w 8197140"/>
              <a:gd name="connsiteY3" fmla="*/ 508162 h 508162"/>
              <a:gd name="connsiteX4" fmla="*/ 0 w 8197140"/>
              <a:gd name="connsiteY4" fmla="*/ 0 h 508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7140" h="508162">
                <a:moveTo>
                  <a:pt x="0" y="0"/>
                </a:moveTo>
                <a:lnTo>
                  <a:pt x="8197140" y="0"/>
                </a:lnTo>
                <a:lnTo>
                  <a:pt x="8197140" y="508162"/>
                </a:lnTo>
                <a:lnTo>
                  <a:pt x="0" y="508162"/>
                </a:lnTo>
                <a:lnTo>
                  <a:pt x="0" y="0"/>
                </a:lnTo>
                <a:close/>
              </a:path>
            </a:pathLst>
          </a:custGeom>
          <a:solidFill>
            <a:schemeClr val="accent2">
              <a:lumMod val="60000"/>
              <a:lumOff val="40000"/>
            </a:schemeClr>
          </a:solidFill>
        </p:spPr>
        <p:style>
          <a:lnRef idx="2">
            <a:schemeClr val="lt1">
              <a:hueOff val="0"/>
              <a:satOff val="0"/>
              <a:lumOff val="0"/>
              <a:alphaOff val="0"/>
            </a:schemeClr>
          </a:lnRef>
          <a:fillRef idx="1">
            <a:scrgbClr r="0" g="0" b="0"/>
          </a:fillRef>
          <a:effectRef idx="0">
            <a:schemeClr val="accent1">
              <a:shade val="80000"/>
              <a:hueOff val="302626"/>
              <a:satOff val="-11548"/>
              <a:lumOff val="21388"/>
              <a:alphaOff val="0"/>
            </a:schemeClr>
          </a:effectRef>
          <a:fontRef idx="minor">
            <a:schemeClr val="lt1"/>
          </a:fontRef>
        </p:style>
        <p:txBody>
          <a:bodyPr spcFirstLastPara="0" vert="horz" wrap="square" lIns="403354" tIns="40640" rIns="40640" bIns="40640" numCol="1" spcCol="1270" anchor="ctr" anchorCtr="0">
            <a:noAutofit/>
          </a:bodyPr>
          <a:lstStyle/>
          <a:p>
            <a:pPr lvl="0" algn="l" defTabSz="711200">
              <a:lnSpc>
                <a:spcPct val="90000"/>
              </a:lnSpc>
              <a:spcBef>
                <a:spcPct val="0"/>
              </a:spcBef>
              <a:spcAft>
                <a:spcPct val="35000"/>
              </a:spcAft>
            </a:pPr>
            <a:r>
              <a:rPr lang="en-IN" sz="1600" b="1" kern="1200" dirty="0">
                <a:solidFill>
                  <a:schemeClr val="accent1">
                    <a:lumMod val="75000"/>
                  </a:schemeClr>
                </a:solidFill>
                <a:latin typeface="Roboto Condensed" charset="0"/>
                <a:ea typeface="Roboto Condensed" charset="0"/>
                <a:cs typeface="Roboto Condensed" charset="0"/>
              </a:rPr>
              <a:t>Examine concerns raised on EVMs tamperability.</a:t>
            </a:r>
          </a:p>
        </p:txBody>
      </p:sp>
      <p:sp>
        <p:nvSpPr>
          <p:cNvPr id="32" name="Oval 31"/>
          <p:cNvSpPr/>
          <p:nvPr/>
        </p:nvSpPr>
        <p:spPr>
          <a:xfrm>
            <a:off x="466567" y="3576436"/>
            <a:ext cx="635203" cy="635203"/>
          </a:xfrm>
          <a:prstGeom prst="ellipse">
            <a:avLst/>
          </a:prstGeom>
        </p:spPr>
        <p:style>
          <a:lnRef idx="2">
            <a:schemeClr val="accent1">
              <a:shade val="80000"/>
              <a:hueOff val="302626"/>
              <a:satOff val="-11548"/>
              <a:lumOff val="21388"/>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3" name="Freeform 32"/>
          <p:cNvSpPr/>
          <p:nvPr/>
        </p:nvSpPr>
        <p:spPr>
          <a:xfrm>
            <a:off x="420034" y="4401956"/>
            <a:ext cx="8561275" cy="508162"/>
          </a:xfrm>
          <a:custGeom>
            <a:avLst/>
            <a:gdLst>
              <a:gd name="connsiteX0" fmla="*/ 0 w 8561275"/>
              <a:gd name="connsiteY0" fmla="*/ 0 h 508162"/>
              <a:gd name="connsiteX1" fmla="*/ 8561275 w 8561275"/>
              <a:gd name="connsiteY1" fmla="*/ 0 h 508162"/>
              <a:gd name="connsiteX2" fmla="*/ 8561275 w 8561275"/>
              <a:gd name="connsiteY2" fmla="*/ 508162 h 508162"/>
              <a:gd name="connsiteX3" fmla="*/ 0 w 8561275"/>
              <a:gd name="connsiteY3" fmla="*/ 508162 h 508162"/>
              <a:gd name="connsiteX4" fmla="*/ 0 w 8561275"/>
              <a:gd name="connsiteY4" fmla="*/ 0 h 508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1275" h="508162">
                <a:moveTo>
                  <a:pt x="0" y="0"/>
                </a:moveTo>
                <a:lnTo>
                  <a:pt x="8561275" y="0"/>
                </a:lnTo>
                <a:lnTo>
                  <a:pt x="8561275" y="508162"/>
                </a:lnTo>
                <a:lnTo>
                  <a:pt x="0" y="508162"/>
                </a:lnTo>
                <a:lnTo>
                  <a:pt x="0" y="0"/>
                </a:lnTo>
                <a:close/>
              </a:path>
            </a:pathLst>
          </a:custGeom>
        </p:spPr>
        <p:style>
          <a:lnRef idx="2">
            <a:schemeClr val="lt1">
              <a:hueOff val="0"/>
              <a:satOff val="0"/>
              <a:lumOff val="0"/>
              <a:alphaOff val="0"/>
            </a:schemeClr>
          </a:lnRef>
          <a:fillRef idx="1">
            <a:schemeClr val="accent1">
              <a:shade val="80000"/>
              <a:hueOff val="403501"/>
              <a:satOff val="-15398"/>
              <a:lumOff val="28517"/>
              <a:alphaOff val="0"/>
            </a:schemeClr>
          </a:fillRef>
          <a:effectRef idx="0">
            <a:schemeClr val="accent1">
              <a:shade val="80000"/>
              <a:hueOff val="403501"/>
              <a:satOff val="-15398"/>
              <a:lumOff val="28517"/>
              <a:alphaOff val="0"/>
            </a:schemeClr>
          </a:effectRef>
          <a:fontRef idx="minor">
            <a:schemeClr val="lt1"/>
          </a:fontRef>
        </p:style>
        <p:txBody>
          <a:bodyPr spcFirstLastPara="0" vert="horz" wrap="square" lIns="403354" tIns="40640" rIns="40640" bIns="40640" numCol="1" spcCol="1270" anchor="ctr" anchorCtr="0">
            <a:noAutofit/>
          </a:bodyPr>
          <a:lstStyle/>
          <a:p>
            <a:pPr lvl="0" algn="l" defTabSz="711200">
              <a:lnSpc>
                <a:spcPct val="90000"/>
              </a:lnSpc>
              <a:spcBef>
                <a:spcPct val="0"/>
              </a:spcBef>
              <a:spcAft>
                <a:spcPct val="35000"/>
              </a:spcAft>
            </a:pPr>
            <a:r>
              <a:rPr lang="en-IN" sz="1600" b="1" kern="1200" dirty="0">
                <a:solidFill>
                  <a:schemeClr val="accent1">
                    <a:lumMod val="75000"/>
                  </a:schemeClr>
                </a:solidFill>
                <a:latin typeface="Roboto Condensed" charset="0"/>
                <a:ea typeface="Roboto Condensed" charset="0"/>
                <a:cs typeface="Roboto Condensed" charset="0"/>
              </a:rPr>
              <a:t>Any other advice or technical work that Commission may seek</a:t>
            </a:r>
          </a:p>
        </p:txBody>
      </p:sp>
      <p:sp>
        <p:nvSpPr>
          <p:cNvPr id="34" name="Oval 33"/>
          <p:cNvSpPr/>
          <p:nvPr/>
        </p:nvSpPr>
        <p:spPr>
          <a:xfrm>
            <a:off x="102432" y="4338436"/>
            <a:ext cx="635203" cy="635203"/>
          </a:xfrm>
          <a:prstGeom prst="ellipse">
            <a:avLst/>
          </a:prstGeom>
        </p:spPr>
        <p:style>
          <a:lnRef idx="2">
            <a:schemeClr val="accent1">
              <a:shade val="80000"/>
              <a:hueOff val="403501"/>
              <a:satOff val="-15398"/>
              <a:lumOff val="28517"/>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grpSp>
        <p:nvGrpSpPr>
          <p:cNvPr id="9" name="Shape 680"/>
          <p:cNvGrpSpPr/>
          <p:nvPr/>
        </p:nvGrpSpPr>
        <p:grpSpPr>
          <a:xfrm>
            <a:off x="251520" y="1491630"/>
            <a:ext cx="311805" cy="293360"/>
            <a:chOff x="5972700" y="2330200"/>
            <a:chExt cx="411625" cy="387275"/>
          </a:xfrm>
          <a:solidFill>
            <a:schemeClr val="bg2">
              <a:lumMod val="20000"/>
              <a:lumOff val="80000"/>
            </a:schemeClr>
          </a:solidFill>
        </p:grpSpPr>
        <p:sp>
          <p:nvSpPr>
            <p:cNvPr id="10" name="Shape 681"/>
            <p:cNvSpPr/>
            <p:nvPr/>
          </p:nvSpPr>
          <p:spPr>
            <a:xfrm>
              <a:off x="5972700" y="2476950"/>
              <a:ext cx="98050" cy="219825"/>
            </a:xfrm>
            <a:custGeom>
              <a:avLst/>
              <a:gdLst/>
              <a:ahLst/>
              <a:cxnLst/>
              <a:rect l="0" t="0" r="0" b="0"/>
              <a:pathLst>
                <a:path w="3922" h="8793" fill="none" extrusionOk="0">
                  <a:moveTo>
                    <a:pt x="0" y="0"/>
                  </a:moveTo>
                  <a:lnTo>
                    <a:pt x="0" y="8792"/>
                  </a:lnTo>
                  <a:lnTo>
                    <a:pt x="3921" y="8792"/>
                  </a:lnTo>
                  <a:lnTo>
                    <a:pt x="3921" y="0"/>
                  </a:lnTo>
                  <a:lnTo>
                    <a:pt x="0" y="0"/>
                  </a:lnTo>
                  <a:close/>
                  <a:moveTo>
                    <a:pt x="2411" y="2411"/>
                  </a:moveTo>
                  <a:lnTo>
                    <a:pt x="2411" y="2411"/>
                  </a:lnTo>
                  <a:lnTo>
                    <a:pt x="2265" y="2387"/>
                  </a:lnTo>
                  <a:lnTo>
                    <a:pt x="2143" y="2363"/>
                  </a:lnTo>
                  <a:lnTo>
                    <a:pt x="2022" y="2290"/>
                  </a:lnTo>
                  <a:lnTo>
                    <a:pt x="1924" y="2216"/>
                  </a:lnTo>
                  <a:lnTo>
                    <a:pt x="1827" y="2095"/>
                  </a:lnTo>
                  <a:lnTo>
                    <a:pt x="1754" y="1973"/>
                  </a:lnTo>
                  <a:lnTo>
                    <a:pt x="1729" y="1851"/>
                  </a:lnTo>
                  <a:lnTo>
                    <a:pt x="1705" y="1705"/>
                  </a:lnTo>
                  <a:lnTo>
                    <a:pt x="1705" y="1705"/>
                  </a:lnTo>
                  <a:lnTo>
                    <a:pt x="1729" y="1559"/>
                  </a:lnTo>
                  <a:lnTo>
                    <a:pt x="1754" y="1437"/>
                  </a:lnTo>
                  <a:lnTo>
                    <a:pt x="1827" y="1315"/>
                  </a:lnTo>
                  <a:lnTo>
                    <a:pt x="1924" y="1218"/>
                  </a:lnTo>
                  <a:lnTo>
                    <a:pt x="2022" y="1120"/>
                  </a:lnTo>
                  <a:lnTo>
                    <a:pt x="2143" y="1072"/>
                  </a:lnTo>
                  <a:lnTo>
                    <a:pt x="2265" y="1023"/>
                  </a:lnTo>
                  <a:lnTo>
                    <a:pt x="2411" y="999"/>
                  </a:lnTo>
                  <a:lnTo>
                    <a:pt x="2411" y="999"/>
                  </a:lnTo>
                  <a:lnTo>
                    <a:pt x="2557" y="1023"/>
                  </a:lnTo>
                  <a:lnTo>
                    <a:pt x="2679" y="1072"/>
                  </a:lnTo>
                  <a:lnTo>
                    <a:pt x="2801" y="1120"/>
                  </a:lnTo>
                  <a:lnTo>
                    <a:pt x="2898" y="1218"/>
                  </a:lnTo>
                  <a:lnTo>
                    <a:pt x="2996" y="1315"/>
                  </a:lnTo>
                  <a:lnTo>
                    <a:pt x="3069" y="1437"/>
                  </a:lnTo>
                  <a:lnTo>
                    <a:pt x="3093" y="1559"/>
                  </a:lnTo>
                  <a:lnTo>
                    <a:pt x="3118" y="1705"/>
                  </a:lnTo>
                  <a:lnTo>
                    <a:pt x="3118" y="1705"/>
                  </a:lnTo>
                  <a:lnTo>
                    <a:pt x="3093" y="1851"/>
                  </a:lnTo>
                  <a:lnTo>
                    <a:pt x="3069" y="1973"/>
                  </a:lnTo>
                  <a:lnTo>
                    <a:pt x="2996" y="2095"/>
                  </a:lnTo>
                  <a:lnTo>
                    <a:pt x="2898" y="2216"/>
                  </a:lnTo>
                  <a:lnTo>
                    <a:pt x="2801" y="2290"/>
                  </a:lnTo>
                  <a:lnTo>
                    <a:pt x="2679" y="2363"/>
                  </a:lnTo>
                  <a:lnTo>
                    <a:pt x="2557" y="2387"/>
                  </a:lnTo>
                  <a:lnTo>
                    <a:pt x="2411" y="2411"/>
                  </a:lnTo>
                  <a:lnTo>
                    <a:pt x="2411" y="2411"/>
                  </a:lnTo>
                  <a:close/>
                </a:path>
              </a:pathLst>
            </a:custGeom>
            <a:grp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1" name="Shape 682"/>
            <p:cNvSpPr/>
            <p:nvPr/>
          </p:nvSpPr>
          <p:spPr>
            <a:xfrm>
              <a:off x="6078025" y="2330200"/>
              <a:ext cx="306300" cy="387275"/>
            </a:xfrm>
            <a:custGeom>
              <a:avLst/>
              <a:gdLst/>
              <a:ahLst/>
              <a:cxnLst/>
              <a:rect l="0" t="0" r="0" b="0"/>
              <a:pathLst>
                <a:path w="12252" h="15491" fill="none" extrusionOk="0">
                  <a:moveTo>
                    <a:pt x="1" y="13396"/>
                  </a:moveTo>
                  <a:lnTo>
                    <a:pt x="1511" y="13396"/>
                  </a:lnTo>
                  <a:lnTo>
                    <a:pt x="1511" y="13396"/>
                  </a:lnTo>
                  <a:lnTo>
                    <a:pt x="1998" y="13639"/>
                  </a:lnTo>
                  <a:lnTo>
                    <a:pt x="2680" y="13932"/>
                  </a:lnTo>
                  <a:lnTo>
                    <a:pt x="3556" y="14273"/>
                  </a:lnTo>
                  <a:lnTo>
                    <a:pt x="4531" y="14638"/>
                  </a:lnTo>
                  <a:lnTo>
                    <a:pt x="5578" y="14955"/>
                  </a:lnTo>
                  <a:lnTo>
                    <a:pt x="6114" y="15101"/>
                  </a:lnTo>
                  <a:lnTo>
                    <a:pt x="6650" y="15222"/>
                  </a:lnTo>
                  <a:lnTo>
                    <a:pt x="7161" y="15344"/>
                  </a:lnTo>
                  <a:lnTo>
                    <a:pt x="7672" y="15417"/>
                  </a:lnTo>
                  <a:lnTo>
                    <a:pt x="8135" y="15466"/>
                  </a:lnTo>
                  <a:lnTo>
                    <a:pt x="8598" y="15490"/>
                  </a:lnTo>
                  <a:lnTo>
                    <a:pt x="8598" y="15490"/>
                  </a:lnTo>
                  <a:lnTo>
                    <a:pt x="9377" y="15490"/>
                  </a:lnTo>
                  <a:lnTo>
                    <a:pt x="9791" y="15466"/>
                  </a:lnTo>
                  <a:lnTo>
                    <a:pt x="10181" y="15417"/>
                  </a:lnTo>
                  <a:lnTo>
                    <a:pt x="10522" y="15320"/>
                  </a:lnTo>
                  <a:lnTo>
                    <a:pt x="10692" y="15271"/>
                  </a:lnTo>
                  <a:lnTo>
                    <a:pt x="10814" y="15222"/>
                  </a:lnTo>
                  <a:lnTo>
                    <a:pt x="10936" y="15149"/>
                  </a:lnTo>
                  <a:lnTo>
                    <a:pt x="11033" y="15052"/>
                  </a:lnTo>
                  <a:lnTo>
                    <a:pt x="11082" y="14955"/>
                  </a:lnTo>
                  <a:lnTo>
                    <a:pt x="11131" y="14833"/>
                  </a:lnTo>
                  <a:lnTo>
                    <a:pt x="11204" y="14126"/>
                  </a:lnTo>
                  <a:lnTo>
                    <a:pt x="11204" y="14126"/>
                  </a:lnTo>
                  <a:lnTo>
                    <a:pt x="11180" y="13956"/>
                  </a:lnTo>
                  <a:lnTo>
                    <a:pt x="11131" y="13810"/>
                  </a:lnTo>
                  <a:lnTo>
                    <a:pt x="11033" y="13664"/>
                  </a:lnTo>
                  <a:lnTo>
                    <a:pt x="10887" y="13542"/>
                  </a:lnTo>
                  <a:lnTo>
                    <a:pt x="10887" y="13542"/>
                  </a:lnTo>
                  <a:lnTo>
                    <a:pt x="11009" y="13518"/>
                  </a:lnTo>
                  <a:lnTo>
                    <a:pt x="11131" y="13469"/>
                  </a:lnTo>
                  <a:lnTo>
                    <a:pt x="11253" y="13420"/>
                  </a:lnTo>
                  <a:lnTo>
                    <a:pt x="11350" y="13323"/>
                  </a:lnTo>
                  <a:lnTo>
                    <a:pt x="11423" y="13225"/>
                  </a:lnTo>
                  <a:lnTo>
                    <a:pt x="11496" y="13104"/>
                  </a:lnTo>
                  <a:lnTo>
                    <a:pt x="11545" y="12957"/>
                  </a:lnTo>
                  <a:lnTo>
                    <a:pt x="11569" y="12836"/>
                  </a:lnTo>
                  <a:lnTo>
                    <a:pt x="11642" y="11959"/>
                  </a:lnTo>
                  <a:lnTo>
                    <a:pt x="11642" y="11959"/>
                  </a:lnTo>
                  <a:lnTo>
                    <a:pt x="11642" y="11837"/>
                  </a:lnTo>
                  <a:lnTo>
                    <a:pt x="11642" y="11740"/>
                  </a:lnTo>
                  <a:lnTo>
                    <a:pt x="11618" y="11618"/>
                  </a:lnTo>
                  <a:lnTo>
                    <a:pt x="11569" y="11521"/>
                  </a:lnTo>
                  <a:lnTo>
                    <a:pt x="11447" y="11350"/>
                  </a:lnTo>
                  <a:lnTo>
                    <a:pt x="11374" y="11277"/>
                  </a:lnTo>
                  <a:lnTo>
                    <a:pt x="11301" y="11204"/>
                  </a:lnTo>
                  <a:lnTo>
                    <a:pt x="11301" y="11204"/>
                  </a:lnTo>
                  <a:lnTo>
                    <a:pt x="11423" y="11180"/>
                  </a:lnTo>
                  <a:lnTo>
                    <a:pt x="11521" y="11131"/>
                  </a:lnTo>
                  <a:lnTo>
                    <a:pt x="11618" y="11058"/>
                  </a:lnTo>
                  <a:lnTo>
                    <a:pt x="11715" y="10960"/>
                  </a:lnTo>
                  <a:lnTo>
                    <a:pt x="11788" y="10863"/>
                  </a:lnTo>
                  <a:lnTo>
                    <a:pt x="11837" y="10766"/>
                  </a:lnTo>
                  <a:lnTo>
                    <a:pt x="11886" y="10644"/>
                  </a:lnTo>
                  <a:lnTo>
                    <a:pt x="11910" y="10498"/>
                  </a:lnTo>
                  <a:lnTo>
                    <a:pt x="11983" y="9645"/>
                  </a:lnTo>
                  <a:lnTo>
                    <a:pt x="11983" y="9645"/>
                  </a:lnTo>
                  <a:lnTo>
                    <a:pt x="11983" y="9523"/>
                  </a:lnTo>
                  <a:lnTo>
                    <a:pt x="11983" y="9402"/>
                  </a:lnTo>
                  <a:lnTo>
                    <a:pt x="11959" y="9280"/>
                  </a:lnTo>
                  <a:lnTo>
                    <a:pt x="11910" y="9182"/>
                  </a:lnTo>
                  <a:lnTo>
                    <a:pt x="11861" y="9085"/>
                  </a:lnTo>
                  <a:lnTo>
                    <a:pt x="11788" y="9012"/>
                  </a:lnTo>
                  <a:lnTo>
                    <a:pt x="11715" y="8939"/>
                  </a:lnTo>
                  <a:lnTo>
                    <a:pt x="11618" y="8866"/>
                  </a:lnTo>
                  <a:lnTo>
                    <a:pt x="11618" y="8866"/>
                  </a:lnTo>
                  <a:lnTo>
                    <a:pt x="11715" y="8841"/>
                  </a:lnTo>
                  <a:lnTo>
                    <a:pt x="11813" y="8768"/>
                  </a:lnTo>
                  <a:lnTo>
                    <a:pt x="11910" y="8695"/>
                  </a:lnTo>
                  <a:lnTo>
                    <a:pt x="11983" y="8622"/>
                  </a:lnTo>
                  <a:lnTo>
                    <a:pt x="12056" y="8525"/>
                  </a:lnTo>
                  <a:lnTo>
                    <a:pt x="12105" y="8427"/>
                  </a:lnTo>
                  <a:lnTo>
                    <a:pt x="12129" y="8306"/>
                  </a:lnTo>
                  <a:lnTo>
                    <a:pt x="12154" y="8184"/>
                  </a:lnTo>
                  <a:lnTo>
                    <a:pt x="12251" y="7307"/>
                  </a:lnTo>
                  <a:lnTo>
                    <a:pt x="12251" y="7307"/>
                  </a:lnTo>
                  <a:lnTo>
                    <a:pt x="12227" y="7185"/>
                  </a:lnTo>
                  <a:lnTo>
                    <a:pt x="12202" y="7064"/>
                  </a:lnTo>
                  <a:lnTo>
                    <a:pt x="12154" y="6966"/>
                  </a:lnTo>
                  <a:lnTo>
                    <a:pt x="12105" y="6869"/>
                  </a:lnTo>
                  <a:lnTo>
                    <a:pt x="12032" y="6771"/>
                  </a:lnTo>
                  <a:lnTo>
                    <a:pt x="11935" y="6698"/>
                  </a:lnTo>
                  <a:lnTo>
                    <a:pt x="11715" y="6552"/>
                  </a:lnTo>
                  <a:lnTo>
                    <a:pt x="11472" y="6430"/>
                  </a:lnTo>
                  <a:lnTo>
                    <a:pt x="11180" y="6333"/>
                  </a:lnTo>
                  <a:lnTo>
                    <a:pt x="10863" y="6260"/>
                  </a:lnTo>
                  <a:lnTo>
                    <a:pt x="10546" y="6211"/>
                  </a:lnTo>
                  <a:lnTo>
                    <a:pt x="10546" y="6211"/>
                  </a:lnTo>
                  <a:lnTo>
                    <a:pt x="9864" y="6114"/>
                  </a:lnTo>
                  <a:lnTo>
                    <a:pt x="8817" y="6016"/>
                  </a:lnTo>
                  <a:lnTo>
                    <a:pt x="7575" y="5943"/>
                  </a:lnTo>
                  <a:lnTo>
                    <a:pt x="6309" y="5870"/>
                  </a:lnTo>
                  <a:lnTo>
                    <a:pt x="6309" y="5870"/>
                  </a:lnTo>
                  <a:lnTo>
                    <a:pt x="6479" y="5578"/>
                  </a:lnTo>
                  <a:lnTo>
                    <a:pt x="6625" y="5237"/>
                  </a:lnTo>
                  <a:lnTo>
                    <a:pt x="6771" y="4872"/>
                  </a:lnTo>
                  <a:lnTo>
                    <a:pt x="6869" y="4482"/>
                  </a:lnTo>
                  <a:lnTo>
                    <a:pt x="6966" y="4092"/>
                  </a:lnTo>
                  <a:lnTo>
                    <a:pt x="7064" y="3678"/>
                  </a:lnTo>
                  <a:lnTo>
                    <a:pt x="7161" y="2875"/>
                  </a:lnTo>
                  <a:lnTo>
                    <a:pt x="7234" y="2144"/>
                  </a:lnTo>
                  <a:lnTo>
                    <a:pt x="7283" y="1535"/>
                  </a:lnTo>
                  <a:lnTo>
                    <a:pt x="7283" y="975"/>
                  </a:lnTo>
                  <a:lnTo>
                    <a:pt x="7283" y="975"/>
                  </a:lnTo>
                  <a:lnTo>
                    <a:pt x="7283" y="804"/>
                  </a:lnTo>
                  <a:lnTo>
                    <a:pt x="7210" y="609"/>
                  </a:lnTo>
                  <a:lnTo>
                    <a:pt x="7137" y="463"/>
                  </a:lnTo>
                  <a:lnTo>
                    <a:pt x="7015" y="317"/>
                  </a:lnTo>
                  <a:lnTo>
                    <a:pt x="6869" y="171"/>
                  </a:lnTo>
                  <a:lnTo>
                    <a:pt x="6698" y="98"/>
                  </a:lnTo>
                  <a:lnTo>
                    <a:pt x="6503" y="25"/>
                  </a:lnTo>
                  <a:lnTo>
                    <a:pt x="6309" y="1"/>
                  </a:lnTo>
                  <a:lnTo>
                    <a:pt x="6309" y="1"/>
                  </a:lnTo>
                  <a:lnTo>
                    <a:pt x="5943" y="25"/>
                  </a:lnTo>
                  <a:lnTo>
                    <a:pt x="5700" y="74"/>
                  </a:lnTo>
                  <a:lnTo>
                    <a:pt x="5505" y="147"/>
                  </a:lnTo>
                  <a:lnTo>
                    <a:pt x="5359" y="220"/>
                  </a:lnTo>
                  <a:lnTo>
                    <a:pt x="5359" y="220"/>
                  </a:lnTo>
                  <a:lnTo>
                    <a:pt x="4969" y="1462"/>
                  </a:lnTo>
                  <a:lnTo>
                    <a:pt x="4774" y="2022"/>
                  </a:lnTo>
                  <a:lnTo>
                    <a:pt x="4579" y="2534"/>
                  </a:lnTo>
                  <a:lnTo>
                    <a:pt x="4385" y="2996"/>
                  </a:lnTo>
                  <a:lnTo>
                    <a:pt x="4190" y="3386"/>
                  </a:lnTo>
                  <a:lnTo>
                    <a:pt x="4019" y="3678"/>
                  </a:lnTo>
                  <a:lnTo>
                    <a:pt x="3873" y="3922"/>
                  </a:lnTo>
                  <a:lnTo>
                    <a:pt x="3873" y="3922"/>
                  </a:lnTo>
                  <a:lnTo>
                    <a:pt x="3654" y="4141"/>
                  </a:lnTo>
                  <a:lnTo>
                    <a:pt x="3313" y="4482"/>
                  </a:lnTo>
                  <a:lnTo>
                    <a:pt x="2509" y="5237"/>
                  </a:lnTo>
                  <a:lnTo>
                    <a:pt x="1438" y="6211"/>
                  </a:lnTo>
                  <a:lnTo>
                    <a:pt x="1" y="6211"/>
                  </a:lnTo>
                </a:path>
              </a:pathLst>
            </a:custGeom>
            <a:grp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grpSp>
        <p:nvGrpSpPr>
          <p:cNvPr id="12" name="Shape 701"/>
          <p:cNvGrpSpPr/>
          <p:nvPr/>
        </p:nvGrpSpPr>
        <p:grpSpPr>
          <a:xfrm>
            <a:off x="590570" y="2283718"/>
            <a:ext cx="309022" cy="315498"/>
            <a:chOff x="3951850" y="2985350"/>
            <a:chExt cx="407950" cy="416500"/>
          </a:xfrm>
        </p:grpSpPr>
        <p:sp>
          <p:nvSpPr>
            <p:cNvPr id="13" name="Shape 702"/>
            <p:cNvSpPr/>
            <p:nvPr/>
          </p:nvSpPr>
          <p:spPr>
            <a:xfrm>
              <a:off x="3951850" y="2985350"/>
              <a:ext cx="314800" cy="314825"/>
            </a:xfrm>
            <a:custGeom>
              <a:avLst/>
              <a:gdLst/>
              <a:ahLst/>
              <a:cxnLst/>
              <a:rect l="0" t="0" r="0" b="0"/>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4" name="Shape 703"/>
            <p:cNvSpPr/>
            <p:nvPr/>
          </p:nvSpPr>
          <p:spPr>
            <a:xfrm>
              <a:off x="3988375" y="3021875"/>
              <a:ext cx="241750" cy="241750"/>
            </a:xfrm>
            <a:custGeom>
              <a:avLst/>
              <a:gdLst/>
              <a:ahLst/>
              <a:cxnLst/>
              <a:rect l="0" t="0" r="0" b="0"/>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5" name="Shape 704"/>
            <p:cNvSpPr/>
            <p:nvPr/>
          </p:nvSpPr>
          <p:spPr>
            <a:xfrm>
              <a:off x="4024300" y="3058425"/>
              <a:ext cx="84650" cy="84650"/>
            </a:xfrm>
            <a:custGeom>
              <a:avLst/>
              <a:gdLst/>
              <a:ahLst/>
              <a:cxnLst/>
              <a:rect l="0" t="0" r="0" b="0"/>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16" name="Shape 705"/>
            <p:cNvSpPr/>
            <p:nvPr/>
          </p:nvSpPr>
          <p:spPr>
            <a:xfrm>
              <a:off x="4205750" y="3248375"/>
              <a:ext cx="154050" cy="153475"/>
            </a:xfrm>
            <a:custGeom>
              <a:avLst/>
              <a:gdLst/>
              <a:ahLst/>
              <a:cxnLst/>
              <a:rect l="0" t="0" r="0" b="0"/>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17" name="Shape 679"/>
          <p:cNvSpPr/>
          <p:nvPr/>
        </p:nvSpPr>
        <p:spPr>
          <a:xfrm>
            <a:off x="754868" y="3003798"/>
            <a:ext cx="288740" cy="304420"/>
          </a:xfrm>
          <a:custGeom>
            <a:avLst/>
            <a:gdLst/>
            <a:ahLst/>
            <a:cxnLst/>
            <a:rect l="0" t="0" r="0" b="0"/>
            <a:pathLst>
              <a:path w="15247" h="16075" fill="none" extrusionOk="0">
                <a:moveTo>
                  <a:pt x="9401" y="10717"/>
                </a:moveTo>
                <a:lnTo>
                  <a:pt x="9401" y="10717"/>
                </a:lnTo>
                <a:lnTo>
                  <a:pt x="9085" y="10692"/>
                </a:lnTo>
                <a:lnTo>
                  <a:pt x="9085" y="9596"/>
                </a:lnTo>
                <a:lnTo>
                  <a:pt x="9085" y="9596"/>
                </a:lnTo>
                <a:lnTo>
                  <a:pt x="9401" y="9377"/>
                </a:lnTo>
                <a:lnTo>
                  <a:pt x="9718" y="9133"/>
                </a:lnTo>
                <a:lnTo>
                  <a:pt x="10010" y="8866"/>
                </a:lnTo>
                <a:lnTo>
                  <a:pt x="10302" y="8573"/>
                </a:lnTo>
                <a:lnTo>
                  <a:pt x="10546" y="8232"/>
                </a:lnTo>
                <a:lnTo>
                  <a:pt x="10765" y="7867"/>
                </a:lnTo>
                <a:lnTo>
                  <a:pt x="10984" y="7502"/>
                </a:lnTo>
                <a:lnTo>
                  <a:pt x="11155" y="7088"/>
                </a:lnTo>
                <a:lnTo>
                  <a:pt x="11155" y="7088"/>
                </a:lnTo>
                <a:lnTo>
                  <a:pt x="11228" y="7112"/>
                </a:lnTo>
                <a:lnTo>
                  <a:pt x="11228" y="7112"/>
                </a:lnTo>
                <a:lnTo>
                  <a:pt x="11374" y="7112"/>
                </a:lnTo>
                <a:lnTo>
                  <a:pt x="11496" y="7039"/>
                </a:lnTo>
                <a:lnTo>
                  <a:pt x="11617" y="6942"/>
                </a:lnTo>
                <a:lnTo>
                  <a:pt x="11715" y="6771"/>
                </a:lnTo>
                <a:lnTo>
                  <a:pt x="11812" y="6601"/>
                </a:lnTo>
                <a:lnTo>
                  <a:pt x="11910" y="6381"/>
                </a:lnTo>
                <a:lnTo>
                  <a:pt x="11958" y="6138"/>
                </a:lnTo>
                <a:lnTo>
                  <a:pt x="12007" y="5870"/>
                </a:lnTo>
                <a:lnTo>
                  <a:pt x="12007" y="5870"/>
                </a:lnTo>
                <a:lnTo>
                  <a:pt x="12031" y="5626"/>
                </a:lnTo>
                <a:lnTo>
                  <a:pt x="12007" y="5383"/>
                </a:lnTo>
                <a:lnTo>
                  <a:pt x="11983" y="5188"/>
                </a:lnTo>
                <a:lnTo>
                  <a:pt x="11934" y="4993"/>
                </a:lnTo>
                <a:lnTo>
                  <a:pt x="11885" y="4823"/>
                </a:lnTo>
                <a:lnTo>
                  <a:pt x="11812" y="4677"/>
                </a:lnTo>
                <a:lnTo>
                  <a:pt x="11715" y="4579"/>
                </a:lnTo>
                <a:lnTo>
                  <a:pt x="11593" y="4506"/>
                </a:lnTo>
                <a:lnTo>
                  <a:pt x="11593" y="4506"/>
                </a:lnTo>
                <a:lnTo>
                  <a:pt x="11666" y="4141"/>
                </a:lnTo>
                <a:lnTo>
                  <a:pt x="11690" y="3800"/>
                </a:lnTo>
                <a:lnTo>
                  <a:pt x="11690" y="3483"/>
                </a:lnTo>
                <a:lnTo>
                  <a:pt x="11690" y="3191"/>
                </a:lnTo>
                <a:lnTo>
                  <a:pt x="11666" y="2899"/>
                </a:lnTo>
                <a:lnTo>
                  <a:pt x="11617" y="2631"/>
                </a:lnTo>
                <a:lnTo>
                  <a:pt x="11544" y="2387"/>
                </a:lnTo>
                <a:lnTo>
                  <a:pt x="11471" y="2144"/>
                </a:lnTo>
                <a:lnTo>
                  <a:pt x="11374" y="1924"/>
                </a:lnTo>
                <a:lnTo>
                  <a:pt x="11276" y="1705"/>
                </a:lnTo>
                <a:lnTo>
                  <a:pt x="11155" y="1510"/>
                </a:lnTo>
                <a:lnTo>
                  <a:pt x="11009" y="1340"/>
                </a:lnTo>
                <a:lnTo>
                  <a:pt x="10862" y="1169"/>
                </a:lnTo>
                <a:lnTo>
                  <a:pt x="10716" y="1023"/>
                </a:lnTo>
                <a:lnTo>
                  <a:pt x="10400" y="755"/>
                </a:lnTo>
                <a:lnTo>
                  <a:pt x="10034" y="561"/>
                </a:lnTo>
                <a:lnTo>
                  <a:pt x="9669" y="366"/>
                </a:lnTo>
                <a:lnTo>
                  <a:pt x="9304" y="244"/>
                </a:lnTo>
                <a:lnTo>
                  <a:pt x="8938" y="146"/>
                </a:lnTo>
                <a:lnTo>
                  <a:pt x="8573" y="73"/>
                </a:lnTo>
                <a:lnTo>
                  <a:pt x="8232" y="25"/>
                </a:lnTo>
                <a:lnTo>
                  <a:pt x="7915" y="0"/>
                </a:lnTo>
                <a:lnTo>
                  <a:pt x="7623" y="0"/>
                </a:lnTo>
                <a:lnTo>
                  <a:pt x="7623" y="0"/>
                </a:lnTo>
                <a:lnTo>
                  <a:pt x="7282" y="25"/>
                </a:lnTo>
                <a:lnTo>
                  <a:pt x="6990" y="98"/>
                </a:lnTo>
                <a:lnTo>
                  <a:pt x="6746" y="171"/>
                </a:lnTo>
                <a:lnTo>
                  <a:pt x="6527" y="293"/>
                </a:lnTo>
                <a:lnTo>
                  <a:pt x="6332" y="390"/>
                </a:lnTo>
                <a:lnTo>
                  <a:pt x="6186" y="536"/>
                </a:lnTo>
                <a:lnTo>
                  <a:pt x="6040" y="658"/>
                </a:lnTo>
                <a:lnTo>
                  <a:pt x="5943" y="780"/>
                </a:lnTo>
                <a:lnTo>
                  <a:pt x="5943" y="780"/>
                </a:lnTo>
                <a:lnTo>
                  <a:pt x="5943" y="780"/>
                </a:lnTo>
                <a:lnTo>
                  <a:pt x="5943" y="780"/>
                </a:lnTo>
                <a:lnTo>
                  <a:pt x="5553" y="853"/>
                </a:lnTo>
                <a:lnTo>
                  <a:pt x="5188" y="975"/>
                </a:lnTo>
                <a:lnTo>
                  <a:pt x="4871" y="1145"/>
                </a:lnTo>
                <a:lnTo>
                  <a:pt x="4603" y="1316"/>
                </a:lnTo>
                <a:lnTo>
                  <a:pt x="4360" y="1535"/>
                </a:lnTo>
                <a:lnTo>
                  <a:pt x="4165" y="1754"/>
                </a:lnTo>
                <a:lnTo>
                  <a:pt x="4019" y="2022"/>
                </a:lnTo>
                <a:lnTo>
                  <a:pt x="3897" y="2290"/>
                </a:lnTo>
                <a:lnTo>
                  <a:pt x="3799" y="2558"/>
                </a:lnTo>
                <a:lnTo>
                  <a:pt x="3726" y="2826"/>
                </a:lnTo>
                <a:lnTo>
                  <a:pt x="3678" y="3118"/>
                </a:lnTo>
                <a:lnTo>
                  <a:pt x="3629" y="3410"/>
                </a:lnTo>
                <a:lnTo>
                  <a:pt x="3629" y="3702"/>
                </a:lnTo>
                <a:lnTo>
                  <a:pt x="3629" y="3970"/>
                </a:lnTo>
                <a:lnTo>
                  <a:pt x="3678" y="4482"/>
                </a:lnTo>
                <a:lnTo>
                  <a:pt x="3678" y="4482"/>
                </a:lnTo>
                <a:lnTo>
                  <a:pt x="3678" y="4506"/>
                </a:lnTo>
                <a:lnTo>
                  <a:pt x="3678" y="4506"/>
                </a:lnTo>
                <a:lnTo>
                  <a:pt x="3556" y="4555"/>
                </a:lnTo>
                <a:lnTo>
                  <a:pt x="3459" y="4652"/>
                </a:lnTo>
                <a:lnTo>
                  <a:pt x="3385" y="4798"/>
                </a:lnTo>
                <a:lnTo>
                  <a:pt x="3312" y="4969"/>
                </a:lnTo>
                <a:lnTo>
                  <a:pt x="3264" y="5164"/>
                </a:lnTo>
                <a:lnTo>
                  <a:pt x="3239" y="5383"/>
                </a:lnTo>
                <a:lnTo>
                  <a:pt x="3215" y="5626"/>
                </a:lnTo>
                <a:lnTo>
                  <a:pt x="3239" y="5870"/>
                </a:lnTo>
                <a:lnTo>
                  <a:pt x="3239" y="5870"/>
                </a:lnTo>
                <a:lnTo>
                  <a:pt x="3288" y="6138"/>
                </a:lnTo>
                <a:lnTo>
                  <a:pt x="3337" y="6381"/>
                </a:lnTo>
                <a:lnTo>
                  <a:pt x="3434" y="6601"/>
                </a:lnTo>
                <a:lnTo>
                  <a:pt x="3532" y="6771"/>
                </a:lnTo>
                <a:lnTo>
                  <a:pt x="3629" y="6942"/>
                </a:lnTo>
                <a:lnTo>
                  <a:pt x="3751" y="7039"/>
                </a:lnTo>
                <a:lnTo>
                  <a:pt x="3873" y="7112"/>
                </a:lnTo>
                <a:lnTo>
                  <a:pt x="4019" y="7112"/>
                </a:lnTo>
                <a:lnTo>
                  <a:pt x="4019" y="7112"/>
                </a:lnTo>
                <a:lnTo>
                  <a:pt x="4092" y="7088"/>
                </a:lnTo>
                <a:lnTo>
                  <a:pt x="4092" y="7088"/>
                </a:lnTo>
                <a:lnTo>
                  <a:pt x="4262" y="7502"/>
                </a:lnTo>
                <a:lnTo>
                  <a:pt x="4481" y="7867"/>
                </a:lnTo>
                <a:lnTo>
                  <a:pt x="4701" y="8232"/>
                </a:lnTo>
                <a:lnTo>
                  <a:pt x="4969" y="8573"/>
                </a:lnTo>
                <a:lnTo>
                  <a:pt x="5236" y="8866"/>
                </a:lnTo>
                <a:lnTo>
                  <a:pt x="5529" y="9133"/>
                </a:lnTo>
                <a:lnTo>
                  <a:pt x="5845" y="9377"/>
                </a:lnTo>
                <a:lnTo>
                  <a:pt x="6162" y="9596"/>
                </a:lnTo>
                <a:lnTo>
                  <a:pt x="6162" y="10668"/>
                </a:lnTo>
                <a:lnTo>
                  <a:pt x="6162" y="10668"/>
                </a:lnTo>
                <a:lnTo>
                  <a:pt x="5650" y="10717"/>
                </a:lnTo>
                <a:lnTo>
                  <a:pt x="5650" y="10717"/>
                </a:lnTo>
                <a:lnTo>
                  <a:pt x="5066" y="10814"/>
                </a:lnTo>
                <a:lnTo>
                  <a:pt x="4506" y="10936"/>
                </a:lnTo>
                <a:lnTo>
                  <a:pt x="3946" y="11058"/>
                </a:lnTo>
                <a:lnTo>
                  <a:pt x="3410" y="11228"/>
                </a:lnTo>
                <a:lnTo>
                  <a:pt x="2923" y="11423"/>
                </a:lnTo>
                <a:lnTo>
                  <a:pt x="2460" y="11642"/>
                </a:lnTo>
                <a:lnTo>
                  <a:pt x="2022" y="11886"/>
                </a:lnTo>
                <a:lnTo>
                  <a:pt x="1632" y="12153"/>
                </a:lnTo>
                <a:lnTo>
                  <a:pt x="1267" y="12421"/>
                </a:lnTo>
                <a:lnTo>
                  <a:pt x="950" y="12738"/>
                </a:lnTo>
                <a:lnTo>
                  <a:pt x="682" y="13079"/>
                </a:lnTo>
                <a:lnTo>
                  <a:pt x="439" y="13420"/>
                </a:lnTo>
                <a:lnTo>
                  <a:pt x="268" y="13810"/>
                </a:lnTo>
                <a:lnTo>
                  <a:pt x="122" y="14199"/>
                </a:lnTo>
                <a:lnTo>
                  <a:pt x="49" y="14638"/>
                </a:lnTo>
                <a:lnTo>
                  <a:pt x="0" y="15076"/>
                </a:lnTo>
                <a:lnTo>
                  <a:pt x="0" y="15076"/>
                </a:lnTo>
                <a:lnTo>
                  <a:pt x="49" y="15125"/>
                </a:lnTo>
                <a:lnTo>
                  <a:pt x="244" y="15222"/>
                </a:lnTo>
                <a:lnTo>
                  <a:pt x="414" y="15295"/>
                </a:lnTo>
                <a:lnTo>
                  <a:pt x="633" y="15393"/>
                </a:lnTo>
                <a:lnTo>
                  <a:pt x="901" y="15490"/>
                </a:lnTo>
                <a:lnTo>
                  <a:pt x="1267" y="15563"/>
                </a:lnTo>
                <a:lnTo>
                  <a:pt x="1705" y="15661"/>
                </a:lnTo>
                <a:lnTo>
                  <a:pt x="2216" y="15758"/>
                </a:lnTo>
                <a:lnTo>
                  <a:pt x="2825" y="15831"/>
                </a:lnTo>
                <a:lnTo>
                  <a:pt x="3556" y="15928"/>
                </a:lnTo>
                <a:lnTo>
                  <a:pt x="4384" y="15977"/>
                </a:lnTo>
                <a:lnTo>
                  <a:pt x="5309" y="16026"/>
                </a:lnTo>
                <a:lnTo>
                  <a:pt x="6381" y="16050"/>
                </a:lnTo>
                <a:lnTo>
                  <a:pt x="7599" y="16075"/>
                </a:lnTo>
                <a:lnTo>
                  <a:pt x="7599" y="16075"/>
                </a:lnTo>
                <a:lnTo>
                  <a:pt x="8792" y="16050"/>
                </a:lnTo>
                <a:lnTo>
                  <a:pt x="9864" y="16026"/>
                </a:lnTo>
                <a:lnTo>
                  <a:pt x="10814" y="15977"/>
                </a:lnTo>
                <a:lnTo>
                  <a:pt x="11642" y="15928"/>
                </a:lnTo>
                <a:lnTo>
                  <a:pt x="12372" y="15831"/>
                </a:lnTo>
                <a:lnTo>
                  <a:pt x="12981" y="15758"/>
                </a:lnTo>
                <a:lnTo>
                  <a:pt x="13517" y="15661"/>
                </a:lnTo>
                <a:lnTo>
                  <a:pt x="13955" y="15563"/>
                </a:lnTo>
                <a:lnTo>
                  <a:pt x="14321" y="15490"/>
                </a:lnTo>
                <a:lnTo>
                  <a:pt x="14613" y="15393"/>
                </a:lnTo>
                <a:lnTo>
                  <a:pt x="14832" y="15295"/>
                </a:lnTo>
                <a:lnTo>
                  <a:pt x="15003" y="15222"/>
                </a:lnTo>
                <a:lnTo>
                  <a:pt x="15173" y="15125"/>
                </a:lnTo>
                <a:lnTo>
                  <a:pt x="15246" y="15076"/>
                </a:lnTo>
                <a:lnTo>
                  <a:pt x="15246" y="15076"/>
                </a:lnTo>
                <a:lnTo>
                  <a:pt x="15198" y="14613"/>
                </a:lnTo>
                <a:lnTo>
                  <a:pt x="15125" y="14175"/>
                </a:lnTo>
                <a:lnTo>
                  <a:pt x="15003" y="13761"/>
                </a:lnTo>
                <a:lnTo>
                  <a:pt x="14832" y="13371"/>
                </a:lnTo>
                <a:lnTo>
                  <a:pt x="14589" y="13006"/>
                </a:lnTo>
                <a:lnTo>
                  <a:pt x="14321" y="12665"/>
                </a:lnTo>
                <a:lnTo>
                  <a:pt x="14004" y="12373"/>
                </a:lnTo>
                <a:lnTo>
                  <a:pt x="13639" y="12080"/>
                </a:lnTo>
                <a:lnTo>
                  <a:pt x="13249" y="11813"/>
                </a:lnTo>
                <a:lnTo>
                  <a:pt x="12811" y="11593"/>
                </a:lnTo>
                <a:lnTo>
                  <a:pt x="12324" y="11374"/>
                </a:lnTo>
                <a:lnTo>
                  <a:pt x="11812" y="11204"/>
                </a:lnTo>
                <a:lnTo>
                  <a:pt x="11252" y="11033"/>
                </a:lnTo>
                <a:lnTo>
                  <a:pt x="10668" y="10911"/>
                </a:lnTo>
                <a:lnTo>
                  <a:pt x="10034" y="10790"/>
                </a:lnTo>
                <a:lnTo>
                  <a:pt x="9401" y="10717"/>
                </a:lnTo>
                <a:lnTo>
                  <a:pt x="9401" y="10717"/>
                </a:lnTo>
                <a:close/>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nvGrpSpPr>
          <p:cNvPr id="18" name="Shape 911"/>
          <p:cNvGrpSpPr/>
          <p:nvPr/>
        </p:nvGrpSpPr>
        <p:grpSpPr>
          <a:xfrm>
            <a:off x="591125" y="3867894"/>
            <a:ext cx="327486" cy="199279"/>
            <a:chOff x="3269900" y="3064500"/>
            <a:chExt cx="432325" cy="263075"/>
          </a:xfrm>
        </p:grpSpPr>
        <p:sp>
          <p:nvSpPr>
            <p:cNvPr id="19" name="Shape 912"/>
            <p:cNvSpPr/>
            <p:nvPr/>
          </p:nvSpPr>
          <p:spPr>
            <a:xfrm>
              <a:off x="3269900" y="3064500"/>
              <a:ext cx="432325" cy="263075"/>
            </a:xfrm>
            <a:custGeom>
              <a:avLst/>
              <a:gdLst/>
              <a:ahLst/>
              <a:cxnLst/>
              <a:rect l="0" t="0" r="0" b="0"/>
              <a:pathLst>
                <a:path w="17293" h="10523" fill="none" extrusionOk="0">
                  <a:moveTo>
                    <a:pt x="14711" y="7916"/>
                  </a:moveTo>
                  <a:lnTo>
                    <a:pt x="14711" y="7916"/>
                  </a:lnTo>
                  <a:lnTo>
                    <a:pt x="14151" y="8379"/>
                  </a:lnTo>
                  <a:lnTo>
                    <a:pt x="13493" y="8842"/>
                  </a:lnTo>
                  <a:lnTo>
                    <a:pt x="12811" y="9280"/>
                  </a:lnTo>
                  <a:lnTo>
                    <a:pt x="12446" y="9475"/>
                  </a:lnTo>
                  <a:lnTo>
                    <a:pt x="12056" y="9670"/>
                  </a:lnTo>
                  <a:lnTo>
                    <a:pt x="11667" y="9840"/>
                  </a:lnTo>
                  <a:lnTo>
                    <a:pt x="11253" y="10011"/>
                  </a:lnTo>
                  <a:lnTo>
                    <a:pt x="10839" y="10157"/>
                  </a:lnTo>
                  <a:lnTo>
                    <a:pt x="10425" y="10278"/>
                  </a:lnTo>
                  <a:lnTo>
                    <a:pt x="9986" y="10376"/>
                  </a:lnTo>
                  <a:lnTo>
                    <a:pt x="9548" y="10449"/>
                  </a:lnTo>
                  <a:lnTo>
                    <a:pt x="9109" y="10498"/>
                  </a:lnTo>
                  <a:lnTo>
                    <a:pt x="8647" y="10522"/>
                  </a:lnTo>
                  <a:lnTo>
                    <a:pt x="8647" y="10522"/>
                  </a:lnTo>
                  <a:lnTo>
                    <a:pt x="8233" y="10522"/>
                  </a:lnTo>
                  <a:lnTo>
                    <a:pt x="7843" y="10473"/>
                  </a:lnTo>
                  <a:lnTo>
                    <a:pt x="7453" y="10425"/>
                  </a:lnTo>
                  <a:lnTo>
                    <a:pt x="7064" y="10327"/>
                  </a:lnTo>
                  <a:lnTo>
                    <a:pt x="6674" y="10230"/>
                  </a:lnTo>
                  <a:lnTo>
                    <a:pt x="6284" y="10108"/>
                  </a:lnTo>
                  <a:lnTo>
                    <a:pt x="5919" y="9986"/>
                  </a:lnTo>
                  <a:lnTo>
                    <a:pt x="5554" y="9840"/>
                  </a:lnTo>
                  <a:lnTo>
                    <a:pt x="5213" y="9670"/>
                  </a:lnTo>
                  <a:lnTo>
                    <a:pt x="4847" y="9499"/>
                  </a:lnTo>
                  <a:lnTo>
                    <a:pt x="4190" y="9109"/>
                  </a:lnTo>
                  <a:lnTo>
                    <a:pt x="3557" y="8695"/>
                  </a:lnTo>
                  <a:lnTo>
                    <a:pt x="2972" y="8233"/>
                  </a:lnTo>
                  <a:lnTo>
                    <a:pt x="2412" y="7794"/>
                  </a:lnTo>
                  <a:lnTo>
                    <a:pt x="1900" y="7332"/>
                  </a:lnTo>
                  <a:lnTo>
                    <a:pt x="1438" y="6893"/>
                  </a:lnTo>
                  <a:lnTo>
                    <a:pt x="1048" y="6479"/>
                  </a:lnTo>
                  <a:lnTo>
                    <a:pt x="390" y="5748"/>
                  </a:lnTo>
                  <a:lnTo>
                    <a:pt x="1" y="5261"/>
                  </a:lnTo>
                  <a:lnTo>
                    <a:pt x="1" y="5261"/>
                  </a:lnTo>
                  <a:lnTo>
                    <a:pt x="390" y="4774"/>
                  </a:lnTo>
                  <a:lnTo>
                    <a:pt x="1048" y="4044"/>
                  </a:lnTo>
                  <a:lnTo>
                    <a:pt x="1438" y="3630"/>
                  </a:lnTo>
                  <a:lnTo>
                    <a:pt x="1900" y="3191"/>
                  </a:lnTo>
                  <a:lnTo>
                    <a:pt x="2412" y="2728"/>
                  </a:lnTo>
                  <a:lnTo>
                    <a:pt x="2972" y="2290"/>
                  </a:lnTo>
                  <a:lnTo>
                    <a:pt x="3557" y="1852"/>
                  </a:lnTo>
                  <a:lnTo>
                    <a:pt x="4190" y="1413"/>
                  </a:lnTo>
                  <a:lnTo>
                    <a:pt x="4847" y="1024"/>
                  </a:lnTo>
                  <a:lnTo>
                    <a:pt x="5213" y="853"/>
                  </a:lnTo>
                  <a:lnTo>
                    <a:pt x="5554" y="683"/>
                  </a:lnTo>
                  <a:lnTo>
                    <a:pt x="5919" y="536"/>
                  </a:lnTo>
                  <a:lnTo>
                    <a:pt x="6284" y="415"/>
                  </a:lnTo>
                  <a:lnTo>
                    <a:pt x="6674" y="293"/>
                  </a:lnTo>
                  <a:lnTo>
                    <a:pt x="7064" y="196"/>
                  </a:lnTo>
                  <a:lnTo>
                    <a:pt x="7453" y="98"/>
                  </a:lnTo>
                  <a:lnTo>
                    <a:pt x="7843" y="49"/>
                  </a:lnTo>
                  <a:lnTo>
                    <a:pt x="8233" y="1"/>
                  </a:lnTo>
                  <a:lnTo>
                    <a:pt x="8647" y="1"/>
                  </a:lnTo>
                  <a:lnTo>
                    <a:pt x="8647" y="1"/>
                  </a:lnTo>
                  <a:lnTo>
                    <a:pt x="9109" y="25"/>
                  </a:lnTo>
                  <a:lnTo>
                    <a:pt x="9548" y="74"/>
                  </a:lnTo>
                  <a:lnTo>
                    <a:pt x="9986" y="147"/>
                  </a:lnTo>
                  <a:lnTo>
                    <a:pt x="10425" y="244"/>
                  </a:lnTo>
                  <a:lnTo>
                    <a:pt x="10839" y="366"/>
                  </a:lnTo>
                  <a:lnTo>
                    <a:pt x="11253" y="512"/>
                  </a:lnTo>
                  <a:lnTo>
                    <a:pt x="11667" y="683"/>
                  </a:lnTo>
                  <a:lnTo>
                    <a:pt x="12056" y="853"/>
                  </a:lnTo>
                  <a:lnTo>
                    <a:pt x="12446" y="1048"/>
                  </a:lnTo>
                  <a:lnTo>
                    <a:pt x="12811" y="1243"/>
                  </a:lnTo>
                  <a:lnTo>
                    <a:pt x="13493" y="1681"/>
                  </a:lnTo>
                  <a:lnTo>
                    <a:pt x="14151" y="2144"/>
                  </a:lnTo>
                  <a:lnTo>
                    <a:pt x="14711" y="2607"/>
                  </a:lnTo>
                  <a:lnTo>
                    <a:pt x="14711" y="2607"/>
                  </a:lnTo>
                  <a:lnTo>
                    <a:pt x="15198" y="3021"/>
                  </a:lnTo>
                  <a:lnTo>
                    <a:pt x="15637" y="3435"/>
                  </a:lnTo>
                  <a:lnTo>
                    <a:pt x="16026" y="3824"/>
                  </a:lnTo>
                  <a:lnTo>
                    <a:pt x="16367" y="4190"/>
                  </a:lnTo>
                  <a:lnTo>
                    <a:pt x="16927" y="4823"/>
                  </a:lnTo>
                  <a:lnTo>
                    <a:pt x="17293" y="5261"/>
                  </a:lnTo>
                  <a:lnTo>
                    <a:pt x="17293" y="5261"/>
                  </a:lnTo>
                  <a:lnTo>
                    <a:pt x="16927" y="5700"/>
                  </a:lnTo>
                  <a:lnTo>
                    <a:pt x="16367" y="6333"/>
                  </a:lnTo>
                  <a:lnTo>
                    <a:pt x="16026" y="6698"/>
                  </a:lnTo>
                  <a:lnTo>
                    <a:pt x="15637" y="7088"/>
                  </a:lnTo>
                  <a:lnTo>
                    <a:pt x="15198" y="7502"/>
                  </a:lnTo>
                  <a:lnTo>
                    <a:pt x="14711" y="7916"/>
                  </a:lnTo>
                  <a:lnTo>
                    <a:pt x="14711" y="7916"/>
                  </a:lnTo>
                  <a:close/>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0" name="Shape 913"/>
            <p:cNvSpPr/>
            <p:nvPr/>
          </p:nvSpPr>
          <p:spPr>
            <a:xfrm>
              <a:off x="3445875" y="3155825"/>
              <a:ext cx="80400" cy="80400"/>
            </a:xfrm>
            <a:custGeom>
              <a:avLst/>
              <a:gdLst/>
              <a:ahLst/>
              <a:cxnLst/>
              <a:rect l="0" t="0" r="0" b="0"/>
              <a:pathLst>
                <a:path w="3216" h="3216" fill="none" extrusionOk="0">
                  <a:moveTo>
                    <a:pt x="0" y="1608"/>
                  </a:moveTo>
                  <a:lnTo>
                    <a:pt x="0" y="1608"/>
                  </a:lnTo>
                  <a:lnTo>
                    <a:pt x="25" y="1438"/>
                  </a:lnTo>
                  <a:lnTo>
                    <a:pt x="49" y="1292"/>
                  </a:lnTo>
                  <a:lnTo>
                    <a:pt x="73" y="1121"/>
                  </a:lnTo>
                  <a:lnTo>
                    <a:pt x="146" y="975"/>
                  </a:lnTo>
                  <a:lnTo>
                    <a:pt x="195" y="853"/>
                  </a:lnTo>
                  <a:lnTo>
                    <a:pt x="293" y="707"/>
                  </a:lnTo>
                  <a:lnTo>
                    <a:pt x="366" y="585"/>
                  </a:lnTo>
                  <a:lnTo>
                    <a:pt x="487" y="488"/>
                  </a:lnTo>
                  <a:lnTo>
                    <a:pt x="585" y="366"/>
                  </a:lnTo>
                  <a:lnTo>
                    <a:pt x="707" y="293"/>
                  </a:lnTo>
                  <a:lnTo>
                    <a:pt x="853" y="196"/>
                  </a:lnTo>
                  <a:lnTo>
                    <a:pt x="974" y="147"/>
                  </a:lnTo>
                  <a:lnTo>
                    <a:pt x="1121" y="74"/>
                  </a:lnTo>
                  <a:lnTo>
                    <a:pt x="1291" y="50"/>
                  </a:lnTo>
                  <a:lnTo>
                    <a:pt x="1437" y="25"/>
                  </a:lnTo>
                  <a:lnTo>
                    <a:pt x="1608" y="1"/>
                  </a:lnTo>
                  <a:lnTo>
                    <a:pt x="1608" y="1"/>
                  </a:lnTo>
                  <a:lnTo>
                    <a:pt x="1778" y="25"/>
                  </a:lnTo>
                  <a:lnTo>
                    <a:pt x="1924" y="50"/>
                  </a:lnTo>
                  <a:lnTo>
                    <a:pt x="2095" y="74"/>
                  </a:lnTo>
                  <a:lnTo>
                    <a:pt x="2241" y="147"/>
                  </a:lnTo>
                  <a:lnTo>
                    <a:pt x="2363" y="196"/>
                  </a:lnTo>
                  <a:lnTo>
                    <a:pt x="2509" y="293"/>
                  </a:lnTo>
                  <a:lnTo>
                    <a:pt x="2631" y="366"/>
                  </a:lnTo>
                  <a:lnTo>
                    <a:pt x="2728" y="488"/>
                  </a:lnTo>
                  <a:lnTo>
                    <a:pt x="2850" y="585"/>
                  </a:lnTo>
                  <a:lnTo>
                    <a:pt x="2923" y="707"/>
                  </a:lnTo>
                  <a:lnTo>
                    <a:pt x="3020" y="853"/>
                  </a:lnTo>
                  <a:lnTo>
                    <a:pt x="3069" y="975"/>
                  </a:lnTo>
                  <a:lnTo>
                    <a:pt x="3142" y="1121"/>
                  </a:lnTo>
                  <a:lnTo>
                    <a:pt x="3166" y="1292"/>
                  </a:lnTo>
                  <a:lnTo>
                    <a:pt x="3191" y="1438"/>
                  </a:lnTo>
                  <a:lnTo>
                    <a:pt x="3215" y="1608"/>
                  </a:lnTo>
                  <a:lnTo>
                    <a:pt x="3215" y="1608"/>
                  </a:lnTo>
                  <a:lnTo>
                    <a:pt x="3191" y="1779"/>
                  </a:lnTo>
                  <a:lnTo>
                    <a:pt x="3166" y="1925"/>
                  </a:lnTo>
                  <a:lnTo>
                    <a:pt x="3142" y="2095"/>
                  </a:lnTo>
                  <a:lnTo>
                    <a:pt x="3069" y="2242"/>
                  </a:lnTo>
                  <a:lnTo>
                    <a:pt x="3020" y="2363"/>
                  </a:lnTo>
                  <a:lnTo>
                    <a:pt x="2923" y="2509"/>
                  </a:lnTo>
                  <a:lnTo>
                    <a:pt x="2850" y="2631"/>
                  </a:lnTo>
                  <a:lnTo>
                    <a:pt x="2728" y="2729"/>
                  </a:lnTo>
                  <a:lnTo>
                    <a:pt x="2631" y="2850"/>
                  </a:lnTo>
                  <a:lnTo>
                    <a:pt x="2509" y="2924"/>
                  </a:lnTo>
                  <a:lnTo>
                    <a:pt x="2363" y="3021"/>
                  </a:lnTo>
                  <a:lnTo>
                    <a:pt x="2241" y="3070"/>
                  </a:lnTo>
                  <a:lnTo>
                    <a:pt x="2095" y="3143"/>
                  </a:lnTo>
                  <a:lnTo>
                    <a:pt x="1924" y="3167"/>
                  </a:lnTo>
                  <a:lnTo>
                    <a:pt x="1778" y="3191"/>
                  </a:lnTo>
                  <a:lnTo>
                    <a:pt x="1608" y="3216"/>
                  </a:lnTo>
                  <a:lnTo>
                    <a:pt x="1608" y="3216"/>
                  </a:lnTo>
                  <a:lnTo>
                    <a:pt x="1437" y="3191"/>
                  </a:lnTo>
                  <a:lnTo>
                    <a:pt x="1291" y="3167"/>
                  </a:lnTo>
                  <a:lnTo>
                    <a:pt x="1121" y="3143"/>
                  </a:lnTo>
                  <a:lnTo>
                    <a:pt x="974" y="3070"/>
                  </a:lnTo>
                  <a:lnTo>
                    <a:pt x="853" y="3021"/>
                  </a:lnTo>
                  <a:lnTo>
                    <a:pt x="707" y="2924"/>
                  </a:lnTo>
                  <a:lnTo>
                    <a:pt x="585" y="2850"/>
                  </a:lnTo>
                  <a:lnTo>
                    <a:pt x="487" y="2729"/>
                  </a:lnTo>
                  <a:lnTo>
                    <a:pt x="366" y="2631"/>
                  </a:lnTo>
                  <a:lnTo>
                    <a:pt x="293" y="2509"/>
                  </a:lnTo>
                  <a:lnTo>
                    <a:pt x="195" y="2363"/>
                  </a:lnTo>
                  <a:lnTo>
                    <a:pt x="146" y="2242"/>
                  </a:lnTo>
                  <a:lnTo>
                    <a:pt x="73" y="2095"/>
                  </a:lnTo>
                  <a:lnTo>
                    <a:pt x="49" y="1925"/>
                  </a:lnTo>
                  <a:lnTo>
                    <a:pt x="25" y="1779"/>
                  </a:lnTo>
                  <a:lnTo>
                    <a:pt x="0" y="1608"/>
                  </a:lnTo>
                  <a:lnTo>
                    <a:pt x="0" y="1608"/>
                  </a:lnTo>
                  <a:close/>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 name="Shape 914"/>
            <p:cNvSpPr/>
            <p:nvPr/>
          </p:nvSpPr>
          <p:spPr>
            <a:xfrm>
              <a:off x="3381925" y="3091900"/>
              <a:ext cx="208275" cy="208275"/>
            </a:xfrm>
            <a:custGeom>
              <a:avLst/>
              <a:gdLst/>
              <a:ahLst/>
              <a:cxnLst/>
              <a:rect l="0" t="0" r="0" b="0"/>
              <a:pathLst>
                <a:path w="8331" h="8331" fill="none" extrusionOk="0">
                  <a:moveTo>
                    <a:pt x="1" y="4165"/>
                  </a:moveTo>
                  <a:lnTo>
                    <a:pt x="1" y="4165"/>
                  </a:lnTo>
                  <a:lnTo>
                    <a:pt x="25" y="3751"/>
                  </a:lnTo>
                  <a:lnTo>
                    <a:pt x="74" y="3337"/>
                  </a:lnTo>
                  <a:lnTo>
                    <a:pt x="196" y="2923"/>
                  </a:lnTo>
                  <a:lnTo>
                    <a:pt x="318" y="2534"/>
                  </a:lnTo>
                  <a:lnTo>
                    <a:pt x="512" y="2168"/>
                  </a:lnTo>
                  <a:lnTo>
                    <a:pt x="707" y="1827"/>
                  </a:lnTo>
                  <a:lnTo>
                    <a:pt x="951" y="1511"/>
                  </a:lnTo>
                  <a:lnTo>
                    <a:pt x="1219" y="1218"/>
                  </a:lnTo>
                  <a:lnTo>
                    <a:pt x="1511" y="951"/>
                  </a:lnTo>
                  <a:lnTo>
                    <a:pt x="1828" y="707"/>
                  </a:lnTo>
                  <a:lnTo>
                    <a:pt x="2169" y="512"/>
                  </a:lnTo>
                  <a:lnTo>
                    <a:pt x="2534" y="317"/>
                  </a:lnTo>
                  <a:lnTo>
                    <a:pt x="2924" y="195"/>
                  </a:lnTo>
                  <a:lnTo>
                    <a:pt x="3313" y="74"/>
                  </a:lnTo>
                  <a:lnTo>
                    <a:pt x="3727" y="25"/>
                  </a:lnTo>
                  <a:lnTo>
                    <a:pt x="4166" y="1"/>
                  </a:lnTo>
                  <a:lnTo>
                    <a:pt x="4166" y="1"/>
                  </a:lnTo>
                  <a:lnTo>
                    <a:pt x="4580" y="25"/>
                  </a:lnTo>
                  <a:lnTo>
                    <a:pt x="4994" y="74"/>
                  </a:lnTo>
                  <a:lnTo>
                    <a:pt x="5408" y="195"/>
                  </a:lnTo>
                  <a:lnTo>
                    <a:pt x="5797" y="317"/>
                  </a:lnTo>
                  <a:lnTo>
                    <a:pt x="6163" y="512"/>
                  </a:lnTo>
                  <a:lnTo>
                    <a:pt x="6504" y="707"/>
                  </a:lnTo>
                  <a:lnTo>
                    <a:pt x="6820" y="951"/>
                  </a:lnTo>
                  <a:lnTo>
                    <a:pt x="7113" y="1218"/>
                  </a:lnTo>
                  <a:lnTo>
                    <a:pt x="7381" y="1511"/>
                  </a:lnTo>
                  <a:lnTo>
                    <a:pt x="7624" y="1827"/>
                  </a:lnTo>
                  <a:lnTo>
                    <a:pt x="7819" y="2168"/>
                  </a:lnTo>
                  <a:lnTo>
                    <a:pt x="8014" y="2534"/>
                  </a:lnTo>
                  <a:lnTo>
                    <a:pt x="8136" y="2923"/>
                  </a:lnTo>
                  <a:lnTo>
                    <a:pt x="8257" y="3337"/>
                  </a:lnTo>
                  <a:lnTo>
                    <a:pt x="8306" y="3751"/>
                  </a:lnTo>
                  <a:lnTo>
                    <a:pt x="8330" y="4165"/>
                  </a:lnTo>
                  <a:lnTo>
                    <a:pt x="8330" y="4165"/>
                  </a:lnTo>
                  <a:lnTo>
                    <a:pt x="8306" y="4579"/>
                  </a:lnTo>
                  <a:lnTo>
                    <a:pt x="8257" y="4993"/>
                  </a:lnTo>
                  <a:lnTo>
                    <a:pt x="8136" y="5407"/>
                  </a:lnTo>
                  <a:lnTo>
                    <a:pt x="8014" y="5797"/>
                  </a:lnTo>
                  <a:lnTo>
                    <a:pt x="7819" y="6162"/>
                  </a:lnTo>
                  <a:lnTo>
                    <a:pt x="7624" y="6503"/>
                  </a:lnTo>
                  <a:lnTo>
                    <a:pt x="7381" y="6820"/>
                  </a:lnTo>
                  <a:lnTo>
                    <a:pt x="7113" y="7112"/>
                  </a:lnTo>
                  <a:lnTo>
                    <a:pt x="6820" y="7380"/>
                  </a:lnTo>
                  <a:lnTo>
                    <a:pt x="6504" y="7624"/>
                  </a:lnTo>
                  <a:lnTo>
                    <a:pt x="6163" y="7819"/>
                  </a:lnTo>
                  <a:lnTo>
                    <a:pt x="5797" y="8013"/>
                  </a:lnTo>
                  <a:lnTo>
                    <a:pt x="5408" y="8135"/>
                  </a:lnTo>
                  <a:lnTo>
                    <a:pt x="4994" y="8257"/>
                  </a:lnTo>
                  <a:lnTo>
                    <a:pt x="4580" y="8306"/>
                  </a:lnTo>
                  <a:lnTo>
                    <a:pt x="4166" y="8330"/>
                  </a:lnTo>
                  <a:lnTo>
                    <a:pt x="4166" y="8330"/>
                  </a:lnTo>
                  <a:lnTo>
                    <a:pt x="3727" y="8306"/>
                  </a:lnTo>
                  <a:lnTo>
                    <a:pt x="3313" y="8257"/>
                  </a:lnTo>
                  <a:lnTo>
                    <a:pt x="2924" y="8135"/>
                  </a:lnTo>
                  <a:lnTo>
                    <a:pt x="2534" y="8013"/>
                  </a:lnTo>
                  <a:lnTo>
                    <a:pt x="2169" y="7819"/>
                  </a:lnTo>
                  <a:lnTo>
                    <a:pt x="1828" y="7624"/>
                  </a:lnTo>
                  <a:lnTo>
                    <a:pt x="1511" y="7380"/>
                  </a:lnTo>
                  <a:lnTo>
                    <a:pt x="1219" y="7112"/>
                  </a:lnTo>
                  <a:lnTo>
                    <a:pt x="951" y="6820"/>
                  </a:lnTo>
                  <a:lnTo>
                    <a:pt x="707" y="6503"/>
                  </a:lnTo>
                  <a:lnTo>
                    <a:pt x="512" y="6162"/>
                  </a:lnTo>
                  <a:lnTo>
                    <a:pt x="318" y="5797"/>
                  </a:lnTo>
                  <a:lnTo>
                    <a:pt x="196" y="5407"/>
                  </a:lnTo>
                  <a:lnTo>
                    <a:pt x="74" y="4993"/>
                  </a:lnTo>
                  <a:lnTo>
                    <a:pt x="25" y="4579"/>
                  </a:lnTo>
                  <a:lnTo>
                    <a:pt x="1" y="4165"/>
                  </a:lnTo>
                  <a:lnTo>
                    <a:pt x="1" y="4165"/>
                  </a:lnTo>
                  <a:close/>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22" name="Shape 769"/>
          <p:cNvSpPr/>
          <p:nvPr/>
        </p:nvSpPr>
        <p:spPr>
          <a:xfrm>
            <a:off x="256390" y="4515966"/>
            <a:ext cx="307185" cy="307204"/>
          </a:xfrm>
          <a:custGeom>
            <a:avLst/>
            <a:gdLst/>
            <a:ahLst/>
            <a:cxnLst/>
            <a:rect l="0" t="0" r="0" b="0"/>
            <a:pathLst>
              <a:path w="16221" h="16222" fill="none" extrusionOk="0">
                <a:moveTo>
                  <a:pt x="0" y="8111"/>
                </a:moveTo>
                <a:lnTo>
                  <a:pt x="0" y="8111"/>
                </a:lnTo>
                <a:lnTo>
                  <a:pt x="0" y="7697"/>
                </a:lnTo>
                <a:lnTo>
                  <a:pt x="49" y="7283"/>
                </a:lnTo>
                <a:lnTo>
                  <a:pt x="98" y="6869"/>
                </a:lnTo>
                <a:lnTo>
                  <a:pt x="171" y="6479"/>
                </a:lnTo>
                <a:lnTo>
                  <a:pt x="244" y="6090"/>
                </a:lnTo>
                <a:lnTo>
                  <a:pt x="366" y="5700"/>
                </a:lnTo>
                <a:lnTo>
                  <a:pt x="487" y="5335"/>
                </a:lnTo>
                <a:lnTo>
                  <a:pt x="634" y="4945"/>
                </a:lnTo>
                <a:lnTo>
                  <a:pt x="804" y="4604"/>
                </a:lnTo>
                <a:lnTo>
                  <a:pt x="975" y="4239"/>
                </a:lnTo>
                <a:lnTo>
                  <a:pt x="1169" y="3898"/>
                </a:lnTo>
                <a:lnTo>
                  <a:pt x="1389" y="3581"/>
                </a:lnTo>
                <a:lnTo>
                  <a:pt x="1608" y="3264"/>
                </a:lnTo>
                <a:lnTo>
                  <a:pt x="1851" y="2948"/>
                </a:lnTo>
                <a:lnTo>
                  <a:pt x="2119" y="2656"/>
                </a:lnTo>
                <a:lnTo>
                  <a:pt x="2387" y="2388"/>
                </a:lnTo>
                <a:lnTo>
                  <a:pt x="2655" y="2120"/>
                </a:lnTo>
                <a:lnTo>
                  <a:pt x="2947" y="1852"/>
                </a:lnTo>
                <a:lnTo>
                  <a:pt x="3264" y="1608"/>
                </a:lnTo>
                <a:lnTo>
                  <a:pt x="3581" y="1389"/>
                </a:lnTo>
                <a:lnTo>
                  <a:pt x="3897" y="1170"/>
                </a:lnTo>
                <a:lnTo>
                  <a:pt x="4238" y="975"/>
                </a:lnTo>
                <a:lnTo>
                  <a:pt x="4603" y="805"/>
                </a:lnTo>
                <a:lnTo>
                  <a:pt x="4944" y="634"/>
                </a:lnTo>
                <a:lnTo>
                  <a:pt x="5334" y="488"/>
                </a:lnTo>
                <a:lnTo>
                  <a:pt x="5699" y="366"/>
                </a:lnTo>
                <a:lnTo>
                  <a:pt x="6089" y="244"/>
                </a:lnTo>
                <a:lnTo>
                  <a:pt x="6479" y="171"/>
                </a:lnTo>
                <a:lnTo>
                  <a:pt x="6868" y="98"/>
                </a:lnTo>
                <a:lnTo>
                  <a:pt x="7282" y="50"/>
                </a:lnTo>
                <a:lnTo>
                  <a:pt x="7696" y="1"/>
                </a:lnTo>
                <a:lnTo>
                  <a:pt x="8111" y="1"/>
                </a:lnTo>
                <a:lnTo>
                  <a:pt x="8111" y="1"/>
                </a:lnTo>
                <a:lnTo>
                  <a:pt x="8525" y="1"/>
                </a:lnTo>
                <a:lnTo>
                  <a:pt x="8939" y="50"/>
                </a:lnTo>
                <a:lnTo>
                  <a:pt x="9353" y="98"/>
                </a:lnTo>
                <a:lnTo>
                  <a:pt x="9742" y="171"/>
                </a:lnTo>
                <a:lnTo>
                  <a:pt x="10132" y="244"/>
                </a:lnTo>
                <a:lnTo>
                  <a:pt x="10522" y="366"/>
                </a:lnTo>
                <a:lnTo>
                  <a:pt x="10911" y="488"/>
                </a:lnTo>
                <a:lnTo>
                  <a:pt x="11277" y="634"/>
                </a:lnTo>
                <a:lnTo>
                  <a:pt x="11618" y="805"/>
                </a:lnTo>
                <a:lnTo>
                  <a:pt x="11983" y="975"/>
                </a:lnTo>
                <a:lnTo>
                  <a:pt x="12324" y="1170"/>
                </a:lnTo>
                <a:lnTo>
                  <a:pt x="12641" y="1389"/>
                </a:lnTo>
                <a:lnTo>
                  <a:pt x="12957" y="1608"/>
                </a:lnTo>
                <a:lnTo>
                  <a:pt x="13274" y="1852"/>
                </a:lnTo>
                <a:lnTo>
                  <a:pt x="13566" y="2120"/>
                </a:lnTo>
                <a:lnTo>
                  <a:pt x="13834" y="2388"/>
                </a:lnTo>
                <a:lnTo>
                  <a:pt x="14126" y="2656"/>
                </a:lnTo>
                <a:lnTo>
                  <a:pt x="14370" y="2948"/>
                </a:lnTo>
                <a:lnTo>
                  <a:pt x="14613" y="3264"/>
                </a:lnTo>
                <a:lnTo>
                  <a:pt x="14832" y="3581"/>
                </a:lnTo>
                <a:lnTo>
                  <a:pt x="15052" y="3898"/>
                </a:lnTo>
                <a:lnTo>
                  <a:pt x="15247" y="4239"/>
                </a:lnTo>
                <a:lnTo>
                  <a:pt x="15417" y="4604"/>
                </a:lnTo>
                <a:lnTo>
                  <a:pt x="15587" y="4945"/>
                </a:lnTo>
                <a:lnTo>
                  <a:pt x="15734" y="5335"/>
                </a:lnTo>
                <a:lnTo>
                  <a:pt x="15855" y="5700"/>
                </a:lnTo>
                <a:lnTo>
                  <a:pt x="15977" y="6090"/>
                </a:lnTo>
                <a:lnTo>
                  <a:pt x="16050" y="6479"/>
                </a:lnTo>
                <a:lnTo>
                  <a:pt x="16123" y="6869"/>
                </a:lnTo>
                <a:lnTo>
                  <a:pt x="16172" y="7283"/>
                </a:lnTo>
                <a:lnTo>
                  <a:pt x="16221" y="7697"/>
                </a:lnTo>
                <a:lnTo>
                  <a:pt x="16221" y="8111"/>
                </a:lnTo>
                <a:lnTo>
                  <a:pt x="16221" y="8111"/>
                </a:lnTo>
                <a:lnTo>
                  <a:pt x="16221" y="8525"/>
                </a:lnTo>
                <a:lnTo>
                  <a:pt x="16172" y="8939"/>
                </a:lnTo>
                <a:lnTo>
                  <a:pt x="16123" y="9353"/>
                </a:lnTo>
                <a:lnTo>
                  <a:pt x="16050" y="9743"/>
                </a:lnTo>
                <a:lnTo>
                  <a:pt x="15977" y="10133"/>
                </a:lnTo>
                <a:lnTo>
                  <a:pt x="15855" y="10522"/>
                </a:lnTo>
                <a:lnTo>
                  <a:pt x="15734" y="10888"/>
                </a:lnTo>
                <a:lnTo>
                  <a:pt x="15587" y="11277"/>
                </a:lnTo>
                <a:lnTo>
                  <a:pt x="15417" y="11618"/>
                </a:lnTo>
                <a:lnTo>
                  <a:pt x="15247" y="11984"/>
                </a:lnTo>
                <a:lnTo>
                  <a:pt x="15052" y="12324"/>
                </a:lnTo>
                <a:lnTo>
                  <a:pt x="14832" y="12641"/>
                </a:lnTo>
                <a:lnTo>
                  <a:pt x="14613" y="12958"/>
                </a:lnTo>
                <a:lnTo>
                  <a:pt x="14370" y="13274"/>
                </a:lnTo>
                <a:lnTo>
                  <a:pt x="14126" y="13567"/>
                </a:lnTo>
                <a:lnTo>
                  <a:pt x="13834" y="13835"/>
                </a:lnTo>
                <a:lnTo>
                  <a:pt x="13566" y="14102"/>
                </a:lnTo>
                <a:lnTo>
                  <a:pt x="13274" y="14370"/>
                </a:lnTo>
                <a:lnTo>
                  <a:pt x="12957" y="14614"/>
                </a:lnTo>
                <a:lnTo>
                  <a:pt x="12641" y="14833"/>
                </a:lnTo>
                <a:lnTo>
                  <a:pt x="12324" y="15052"/>
                </a:lnTo>
                <a:lnTo>
                  <a:pt x="11983" y="15247"/>
                </a:lnTo>
                <a:lnTo>
                  <a:pt x="11618" y="15418"/>
                </a:lnTo>
                <a:lnTo>
                  <a:pt x="11277" y="15588"/>
                </a:lnTo>
                <a:lnTo>
                  <a:pt x="10911" y="15734"/>
                </a:lnTo>
                <a:lnTo>
                  <a:pt x="10522" y="15856"/>
                </a:lnTo>
                <a:lnTo>
                  <a:pt x="10132" y="15978"/>
                </a:lnTo>
                <a:lnTo>
                  <a:pt x="9742" y="16051"/>
                </a:lnTo>
                <a:lnTo>
                  <a:pt x="9353" y="16124"/>
                </a:lnTo>
                <a:lnTo>
                  <a:pt x="8939" y="16173"/>
                </a:lnTo>
                <a:lnTo>
                  <a:pt x="8525" y="16221"/>
                </a:lnTo>
                <a:lnTo>
                  <a:pt x="8111" y="16221"/>
                </a:lnTo>
                <a:lnTo>
                  <a:pt x="8111" y="16221"/>
                </a:lnTo>
                <a:lnTo>
                  <a:pt x="7696" y="16221"/>
                </a:lnTo>
                <a:lnTo>
                  <a:pt x="7282" y="16173"/>
                </a:lnTo>
                <a:lnTo>
                  <a:pt x="6868" y="16124"/>
                </a:lnTo>
                <a:lnTo>
                  <a:pt x="6479" y="16051"/>
                </a:lnTo>
                <a:lnTo>
                  <a:pt x="6089" y="15978"/>
                </a:lnTo>
                <a:lnTo>
                  <a:pt x="5699" y="15856"/>
                </a:lnTo>
                <a:lnTo>
                  <a:pt x="5334" y="15734"/>
                </a:lnTo>
                <a:lnTo>
                  <a:pt x="4944" y="15588"/>
                </a:lnTo>
                <a:lnTo>
                  <a:pt x="4603" y="15418"/>
                </a:lnTo>
                <a:lnTo>
                  <a:pt x="4238" y="15247"/>
                </a:lnTo>
                <a:lnTo>
                  <a:pt x="3897" y="15052"/>
                </a:lnTo>
                <a:lnTo>
                  <a:pt x="3581" y="14833"/>
                </a:lnTo>
                <a:lnTo>
                  <a:pt x="3264" y="14614"/>
                </a:lnTo>
                <a:lnTo>
                  <a:pt x="2947" y="14370"/>
                </a:lnTo>
                <a:lnTo>
                  <a:pt x="2655" y="14102"/>
                </a:lnTo>
                <a:lnTo>
                  <a:pt x="2387" y="13835"/>
                </a:lnTo>
                <a:lnTo>
                  <a:pt x="2119" y="13567"/>
                </a:lnTo>
                <a:lnTo>
                  <a:pt x="1851" y="13274"/>
                </a:lnTo>
                <a:lnTo>
                  <a:pt x="1608" y="12958"/>
                </a:lnTo>
                <a:lnTo>
                  <a:pt x="1389" y="12641"/>
                </a:lnTo>
                <a:lnTo>
                  <a:pt x="1169" y="12324"/>
                </a:lnTo>
                <a:lnTo>
                  <a:pt x="975" y="11984"/>
                </a:lnTo>
                <a:lnTo>
                  <a:pt x="804" y="11618"/>
                </a:lnTo>
                <a:lnTo>
                  <a:pt x="634" y="11277"/>
                </a:lnTo>
                <a:lnTo>
                  <a:pt x="487" y="10888"/>
                </a:lnTo>
                <a:lnTo>
                  <a:pt x="366" y="10522"/>
                </a:lnTo>
                <a:lnTo>
                  <a:pt x="244" y="10133"/>
                </a:lnTo>
                <a:lnTo>
                  <a:pt x="171" y="9743"/>
                </a:lnTo>
                <a:lnTo>
                  <a:pt x="98" y="9353"/>
                </a:lnTo>
                <a:lnTo>
                  <a:pt x="49" y="8939"/>
                </a:lnTo>
                <a:lnTo>
                  <a:pt x="0" y="8525"/>
                </a:lnTo>
                <a:lnTo>
                  <a:pt x="0" y="8111"/>
                </a:lnTo>
                <a:lnTo>
                  <a:pt x="0" y="8111"/>
                </a:lnTo>
                <a:close/>
                <a:moveTo>
                  <a:pt x="7234" y="11180"/>
                </a:moveTo>
                <a:lnTo>
                  <a:pt x="7234" y="11180"/>
                </a:lnTo>
                <a:lnTo>
                  <a:pt x="7282" y="11180"/>
                </a:lnTo>
                <a:lnTo>
                  <a:pt x="7282" y="11180"/>
                </a:lnTo>
                <a:lnTo>
                  <a:pt x="7453" y="11155"/>
                </a:lnTo>
                <a:lnTo>
                  <a:pt x="7623" y="11082"/>
                </a:lnTo>
                <a:lnTo>
                  <a:pt x="7794" y="10985"/>
                </a:lnTo>
                <a:lnTo>
                  <a:pt x="7916" y="10863"/>
                </a:lnTo>
                <a:lnTo>
                  <a:pt x="12007" y="6747"/>
                </a:lnTo>
                <a:lnTo>
                  <a:pt x="12007" y="6747"/>
                </a:lnTo>
                <a:lnTo>
                  <a:pt x="12105" y="6625"/>
                </a:lnTo>
                <a:lnTo>
                  <a:pt x="12153" y="6504"/>
                </a:lnTo>
                <a:lnTo>
                  <a:pt x="12202" y="6358"/>
                </a:lnTo>
                <a:lnTo>
                  <a:pt x="12202" y="6211"/>
                </a:lnTo>
                <a:lnTo>
                  <a:pt x="12202" y="6211"/>
                </a:lnTo>
                <a:lnTo>
                  <a:pt x="12178" y="6017"/>
                </a:lnTo>
                <a:lnTo>
                  <a:pt x="12129" y="5822"/>
                </a:lnTo>
                <a:lnTo>
                  <a:pt x="12032" y="5676"/>
                </a:lnTo>
                <a:lnTo>
                  <a:pt x="11886" y="5529"/>
                </a:lnTo>
                <a:lnTo>
                  <a:pt x="11886" y="5529"/>
                </a:lnTo>
                <a:lnTo>
                  <a:pt x="11764" y="5432"/>
                </a:lnTo>
                <a:lnTo>
                  <a:pt x="11618" y="5383"/>
                </a:lnTo>
                <a:lnTo>
                  <a:pt x="11472" y="5335"/>
                </a:lnTo>
                <a:lnTo>
                  <a:pt x="11325" y="5335"/>
                </a:lnTo>
                <a:lnTo>
                  <a:pt x="11325" y="5335"/>
                </a:lnTo>
                <a:lnTo>
                  <a:pt x="11131" y="5359"/>
                </a:lnTo>
                <a:lnTo>
                  <a:pt x="10960" y="5408"/>
                </a:lnTo>
                <a:lnTo>
                  <a:pt x="10790" y="5505"/>
                </a:lnTo>
                <a:lnTo>
                  <a:pt x="10643" y="5651"/>
                </a:lnTo>
                <a:lnTo>
                  <a:pt x="7161" y="8988"/>
                </a:lnTo>
                <a:lnTo>
                  <a:pt x="5797" y="7648"/>
                </a:lnTo>
                <a:lnTo>
                  <a:pt x="5797" y="7648"/>
                </a:lnTo>
                <a:lnTo>
                  <a:pt x="5675" y="7527"/>
                </a:lnTo>
                <a:lnTo>
                  <a:pt x="5505" y="7454"/>
                </a:lnTo>
                <a:lnTo>
                  <a:pt x="5358" y="7405"/>
                </a:lnTo>
                <a:lnTo>
                  <a:pt x="5188" y="7380"/>
                </a:lnTo>
                <a:lnTo>
                  <a:pt x="5188" y="7380"/>
                </a:lnTo>
                <a:lnTo>
                  <a:pt x="5017" y="7405"/>
                </a:lnTo>
                <a:lnTo>
                  <a:pt x="4847" y="7454"/>
                </a:lnTo>
                <a:lnTo>
                  <a:pt x="4701" y="7527"/>
                </a:lnTo>
                <a:lnTo>
                  <a:pt x="4555" y="7648"/>
                </a:lnTo>
                <a:lnTo>
                  <a:pt x="4555" y="7648"/>
                </a:lnTo>
                <a:lnTo>
                  <a:pt x="4457" y="7770"/>
                </a:lnTo>
                <a:lnTo>
                  <a:pt x="4360" y="7916"/>
                </a:lnTo>
                <a:lnTo>
                  <a:pt x="4311" y="8087"/>
                </a:lnTo>
                <a:lnTo>
                  <a:pt x="4311" y="8257"/>
                </a:lnTo>
                <a:lnTo>
                  <a:pt x="4311" y="8257"/>
                </a:lnTo>
                <a:lnTo>
                  <a:pt x="4311" y="8428"/>
                </a:lnTo>
                <a:lnTo>
                  <a:pt x="4360" y="8598"/>
                </a:lnTo>
                <a:lnTo>
                  <a:pt x="4457" y="8744"/>
                </a:lnTo>
                <a:lnTo>
                  <a:pt x="4555" y="8890"/>
                </a:lnTo>
                <a:lnTo>
                  <a:pt x="6601" y="10936"/>
                </a:lnTo>
                <a:lnTo>
                  <a:pt x="6601" y="10936"/>
                </a:lnTo>
                <a:lnTo>
                  <a:pt x="6747" y="11034"/>
                </a:lnTo>
                <a:lnTo>
                  <a:pt x="6893" y="11131"/>
                </a:lnTo>
                <a:lnTo>
                  <a:pt x="7063" y="11180"/>
                </a:lnTo>
                <a:lnTo>
                  <a:pt x="7234" y="11180"/>
                </a:lnTo>
                <a:lnTo>
                  <a:pt x="7234" y="11180"/>
                </a:lnTo>
                <a:close/>
              </a:path>
            </a:pathLst>
          </a:custGeom>
          <a:noFill/>
          <a:ln w="12175" cap="rnd" cmpd="sng">
            <a:solidFill>
              <a:srgbClr val="FF98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extLst>
      <p:ext uri="{BB962C8B-B14F-4D97-AF65-F5344CB8AC3E}">
        <p14:creationId xmlns:p14="http://schemas.microsoft.com/office/powerpoint/2010/main" val="3972208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ctrTitle"/>
          </p:nvPr>
        </p:nvSpPr>
        <p:spPr>
          <a:xfrm>
            <a:off x="463525" y="2871148"/>
            <a:ext cx="4094400" cy="1159800"/>
          </a:xfrm>
          <a:prstGeom prst="rect">
            <a:avLst/>
          </a:prstGeom>
        </p:spPr>
        <p:txBody>
          <a:bodyPr lIns="91425" tIns="91425" rIns="91425" bIns="91425" anchor="b" anchorCtr="0">
            <a:noAutofit/>
          </a:bodyPr>
          <a:lstStyle/>
          <a:p>
            <a:pPr lvl="0" rtl="0">
              <a:spcBef>
                <a:spcPts val="0"/>
              </a:spcBef>
              <a:buNone/>
            </a:pPr>
            <a:r>
              <a:rPr lang="en" dirty="0"/>
              <a:t>TECHNICAL SECURITY </a:t>
            </a:r>
          </a:p>
        </p:txBody>
      </p:sp>
      <p:sp>
        <p:nvSpPr>
          <p:cNvPr id="223" name="Shape 223"/>
          <p:cNvSpPr txBox="1">
            <a:spLocks noGrp="1"/>
          </p:cNvSpPr>
          <p:nvPr>
            <p:ph type="subTitle" idx="1"/>
          </p:nvPr>
        </p:nvSpPr>
        <p:spPr>
          <a:xfrm>
            <a:off x="463524" y="3975448"/>
            <a:ext cx="5044579" cy="784800"/>
          </a:xfrm>
          <a:prstGeom prst="rect">
            <a:avLst/>
          </a:prstGeom>
        </p:spPr>
        <p:txBody>
          <a:bodyPr lIns="91425" tIns="91425" rIns="91425" bIns="91425" anchor="t" anchorCtr="0">
            <a:noAutofit/>
          </a:bodyPr>
          <a:lstStyle/>
          <a:p>
            <a:pPr lvl="0" rtl="0">
              <a:spcBef>
                <a:spcPts val="0"/>
              </a:spcBef>
              <a:buNone/>
            </a:pPr>
            <a:r>
              <a:rPr lang="en-IN" b="1" dirty="0"/>
              <a:t>DESIGN, PROCESS, ENVIRONMENT </a:t>
            </a:r>
            <a:endParaRPr lang="en" b="1" dirty="0"/>
          </a:p>
        </p:txBody>
      </p:sp>
      <p:sp>
        <p:nvSpPr>
          <p:cNvPr id="224" name="Shape 224"/>
          <p:cNvSpPr txBox="1">
            <a:spLocks noGrp="1"/>
          </p:cNvSpPr>
          <p:nvPr>
            <p:ph type="sldNum" idx="12"/>
          </p:nvPr>
        </p:nvSpPr>
        <p:spPr>
          <a:xfrm>
            <a:off x="7618000" y="4636500"/>
            <a:ext cx="1487400" cy="315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9</a:t>
            </a:fld>
            <a:endParaRPr lang="en"/>
          </a:p>
        </p:txBody>
      </p:sp>
      <p:sp>
        <p:nvSpPr>
          <p:cNvPr id="225" name="Shape 225"/>
          <p:cNvSpPr txBox="1"/>
          <p:nvPr/>
        </p:nvSpPr>
        <p:spPr>
          <a:xfrm>
            <a:off x="463525" y="0"/>
            <a:ext cx="2181600" cy="3136200"/>
          </a:xfrm>
          <a:prstGeom prst="rect">
            <a:avLst/>
          </a:prstGeom>
          <a:noFill/>
          <a:ln>
            <a:noFill/>
          </a:ln>
        </p:spPr>
        <p:txBody>
          <a:bodyPr lIns="91425" tIns="91425" rIns="91425" bIns="91425" anchor="b" anchorCtr="0">
            <a:noAutofit/>
          </a:bodyPr>
          <a:lstStyle/>
          <a:p>
            <a:pPr lvl="0">
              <a:spcBef>
                <a:spcPts val="0"/>
              </a:spcBef>
              <a:buNone/>
            </a:pPr>
            <a:endParaRPr lang="en" sz="12000" b="1" dirty="0">
              <a:solidFill>
                <a:srgbClr val="3F5378"/>
              </a:solidFill>
              <a:latin typeface="Roboto Condensed"/>
              <a:ea typeface="Roboto Condensed"/>
              <a:cs typeface="Roboto Condensed"/>
              <a:sym typeface="Roboto Condensed"/>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aler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5293</TotalTime>
  <Words>6145</Words>
  <Application>Microsoft Office PowerPoint</Application>
  <PresentationFormat>On-screen Show (16:9)</PresentationFormat>
  <Paragraphs>609</Paragraphs>
  <Slides>71</Slides>
  <Notes>60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71</vt:i4>
      </vt:variant>
    </vt:vector>
  </HeadingPairs>
  <TitlesOfParts>
    <vt:vector size="87" baseType="lpstr">
      <vt:lpstr>Intel Clear Light</vt:lpstr>
      <vt:lpstr>Intel Clear</vt:lpstr>
      <vt:lpstr>Verdana</vt:lpstr>
      <vt:lpstr>Calibri</vt:lpstr>
      <vt:lpstr>Wingdings</vt:lpstr>
      <vt:lpstr>Arial</vt:lpstr>
      <vt:lpstr>Mangal</vt:lpstr>
      <vt:lpstr>Roboto Condensed</vt:lpstr>
      <vt:lpstr>Cambria</vt:lpstr>
      <vt:lpstr>Times New Roman</vt:lpstr>
      <vt:lpstr>Arvo</vt:lpstr>
      <vt:lpstr>Roboto Condensed Light</vt:lpstr>
      <vt:lpstr>ＭＳ Ｐゴシック</vt:lpstr>
      <vt:lpstr>Aharoni</vt:lpstr>
      <vt:lpstr>Rockwell</vt:lpstr>
      <vt:lpstr>Salerio template</vt:lpstr>
      <vt:lpstr>EVM &amp; VVPAT   An overview</vt:lpstr>
      <vt:lpstr>AGENDA</vt:lpstr>
      <vt:lpstr>HISTORY OF EVM</vt:lpstr>
      <vt:lpstr>HISTORY OF EVM – 40 CREDIBLE YEARS</vt:lpstr>
      <vt:lpstr>DOUBTS CAST ON EVM </vt:lpstr>
      <vt:lpstr>TECHNICAL EXPERT COMMITTEE </vt:lpstr>
      <vt:lpstr>T E C- HISTORY &amp; ROLE</vt:lpstr>
      <vt:lpstr>ROLE OF TEC</vt:lpstr>
      <vt:lpstr>TECHNICAL SECURITY </vt:lpstr>
      <vt:lpstr>1. PREMIUM PSU MANUFACTURERS</vt:lpstr>
      <vt:lpstr>2. SECURED DESIGN FEATURES</vt:lpstr>
      <vt:lpstr>3. SECURE DEVELOPMENT PROCESS</vt:lpstr>
      <vt:lpstr>4. SECURE MANUFACTURING FACILITY</vt:lpstr>
      <vt:lpstr>4. SECURE MANUFACTURING FACILITY</vt:lpstr>
      <vt:lpstr>EVOLUTION OF EVM MODELS</vt:lpstr>
      <vt:lpstr>EVOLUTION OF EVM MODELS</vt:lpstr>
      <vt:lpstr>EVOLUTION OF EVM MODELS</vt:lpstr>
      <vt:lpstr>ADMINISTRATIVE SAFEGUARDS</vt:lpstr>
      <vt:lpstr>ADMINISTRATIVE SAFEGUARDs</vt:lpstr>
      <vt:lpstr>1. STAKEHOLDER PARTICIPATION</vt:lpstr>
      <vt:lpstr>2. ALLOCATION &amp; MOVEMENT</vt:lpstr>
      <vt:lpstr>3. FIRST LEVEL CHECKING (FLC)</vt:lpstr>
      <vt:lpstr>FLC PROCESS</vt:lpstr>
      <vt:lpstr>4. CANDIDATE SETTING</vt:lpstr>
      <vt:lpstr>5. RANDOMIZATION</vt:lpstr>
      <vt:lpstr>5. RANDOMIZATION</vt:lpstr>
      <vt:lpstr>5. RANDOMIZATION</vt:lpstr>
      <vt:lpstr>RANDOMIZATION- THE FOUNDATION OF EVM SECURITY</vt:lpstr>
      <vt:lpstr>POLL DAY MOCK POLL</vt:lpstr>
      <vt:lpstr>7. POLL DAY CHECKS</vt:lpstr>
      <vt:lpstr>8. POLL CLOSURE &amp; TRANSPORTATION</vt:lpstr>
      <vt:lpstr>8. POLL CLOSURE &amp; TRANSPORTATION</vt:lpstr>
      <vt:lpstr>8. POLL CLOSURE &amp; TRANSPORTATION</vt:lpstr>
      <vt:lpstr>8. POLL CLOSURE &amp; TRANSPORTATION</vt:lpstr>
      <vt:lpstr>9. STORAGE &amp; SECURITY</vt:lpstr>
      <vt:lpstr>9. STORAGE &amp; SECURITY</vt:lpstr>
      <vt:lpstr>9. STORAGE &amp; SECURITY</vt:lpstr>
      <vt:lpstr>10. COUNTING DAY PROTOCOL</vt:lpstr>
      <vt:lpstr>ELECTION PETITION PERIOD</vt:lpstr>
      <vt:lpstr>ELECTION PETITION PERIOD</vt:lpstr>
      <vt:lpstr>DOUBTS CAST- EXPLAINED!</vt:lpstr>
      <vt:lpstr>DOUBTS CAST ON EVM </vt:lpstr>
      <vt:lpstr>HACKED EVM</vt:lpstr>
      <vt:lpstr>REMOTELY ALTERED CU DISPLAY THROUGH WIRELESS COMMUNICATION</vt:lpstr>
      <vt:lpstr>MEMORY MANIPULATION</vt:lpstr>
      <vt:lpstr>REPLACEMENT OF MICRO-CONTROLLER/MEMORY CHIP or MOTHERBOARD BEFORE POLL/COUNTING </vt:lpstr>
      <vt:lpstr>TAMPERED SOURCE CODE “TROJAN”</vt:lpstr>
      <vt:lpstr>VOTE STUFFING AFTER POLL CLOSURE</vt:lpstr>
      <vt:lpstr>ASPERSIONS VS CONFIDENCE</vt:lpstr>
      <vt:lpstr>PowerPoint Presentation</vt:lpstr>
      <vt:lpstr>PowerPoint Presentation</vt:lpstr>
      <vt:lpstr>BHIND  FINDINGS</vt:lpstr>
      <vt:lpstr>From 11 March 2017 to 12 May 2017</vt:lpstr>
      <vt:lpstr>ALL POLITICAL PARTIES MEETING HELD ON 12.05.2017</vt:lpstr>
      <vt:lpstr>EVM-CHALLENGE HELD ON 03.06.2017</vt:lpstr>
      <vt:lpstr>PROTOCOL FOLLOWED ON DEFECTIVE EVMs</vt:lpstr>
      <vt:lpstr>DEFECTIVE EVM PROTOCOL</vt:lpstr>
      <vt:lpstr>INTERNATIONAL EXPERIENCE</vt:lpstr>
      <vt:lpstr>PowerPoint Presentation</vt:lpstr>
      <vt:lpstr>PAST JUDGEMENTS</vt:lpstr>
      <vt:lpstr>JUDGEMENT SUMMARY</vt:lpstr>
      <vt:lpstr>JUDGEMENT SUMMARY</vt:lpstr>
      <vt:lpstr>   VOTER VERIFIABLE PAPER AUDIT TRAIL (VVPAT) </vt:lpstr>
      <vt:lpstr>VVPAT  </vt:lpstr>
      <vt:lpstr>VVPAT </vt:lpstr>
      <vt:lpstr>VVPAT Complaint – Rule 49MA</vt:lpstr>
      <vt:lpstr>VVPAT COUNTING ON FLC &amp; COMMISSIONING</vt:lpstr>
      <vt:lpstr>VVPAT RECOUNTING PROCESS</vt:lpstr>
      <vt:lpstr>MANDATORY VVPAT SLIPs COUNTING </vt:lpstr>
      <vt:lpstr>PRESENT STATUS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Aparna</dc:creator>
  <cp:lastModifiedBy>HP</cp:lastModifiedBy>
  <cp:revision>263</cp:revision>
  <dcterms:modified xsi:type="dcterms:W3CDTF">2018-10-26T01:09:39Z</dcterms:modified>
</cp:coreProperties>
</file>